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4" r:id="rId3"/>
  </p:sldMasterIdLst>
  <p:notesMasterIdLst>
    <p:notesMasterId r:id="rId90"/>
  </p:notesMasterIdLst>
  <p:sldIdLst>
    <p:sldId id="256" r:id="rId4"/>
    <p:sldId id="309" r:id="rId5"/>
    <p:sldId id="257" r:id="rId6"/>
    <p:sldId id="258" r:id="rId7"/>
    <p:sldId id="297" r:id="rId8"/>
    <p:sldId id="260" r:id="rId9"/>
    <p:sldId id="261" r:id="rId10"/>
    <p:sldId id="263" r:id="rId11"/>
    <p:sldId id="264" r:id="rId12"/>
    <p:sldId id="265" r:id="rId13"/>
    <p:sldId id="298" r:id="rId14"/>
    <p:sldId id="266" r:id="rId15"/>
    <p:sldId id="299" r:id="rId16"/>
    <p:sldId id="267" r:id="rId17"/>
    <p:sldId id="268" r:id="rId18"/>
    <p:sldId id="269" r:id="rId19"/>
    <p:sldId id="270" r:id="rId20"/>
    <p:sldId id="300" r:id="rId21"/>
    <p:sldId id="272" r:id="rId22"/>
    <p:sldId id="273" r:id="rId23"/>
    <p:sldId id="301" r:id="rId24"/>
    <p:sldId id="274" r:id="rId25"/>
    <p:sldId id="302" r:id="rId26"/>
    <p:sldId id="303" r:id="rId27"/>
    <p:sldId id="277" r:id="rId28"/>
    <p:sldId id="278" r:id="rId29"/>
    <p:sldId id="279" r:id="rId30"/>
    <p:sldId id="304" r:id="rId31"/>
    <p:sldId id="280" r:id="rId32"/>
    <p:sldId id="284" r:id="rId33"/>
    <p:sldId id="285" r:id="rId34"/>
    <p:sldId id="305" r:id="rId35"/>
    <p:sldId id="286" r:id="rId36"/>
    <p:sldId id="290" r:id="rId37"/>
    <p:sldId id="291" r:id="rId38"/>
    <p:sldId id="29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3" r:id="rId48"/>
    <p:sldId id="344" r:id="rId49"/>
    <p:sldId id="345" r:id="rId50"/>
    <p:sldId id="350" r:id="rId51"/>
    <p:sldId id="347" r:id="rId52"/>
    <p:sldId id="348" r:id="rId53"/>
    <p:sldId id="315" r:id="rId54"/>
    <p:sldId id="310" r:id="rId55"/>
    <p:sldId id="313" r:id="rId56"/>
    <p:sldId id="314" r:id="rId57"/>
    <p:sldId id="316" r:id="rId58"/>
    <p:sldId id="353" r:id="rId59"/>
    <p:sldId id="317" r:id="rId60"/>
    <p:sldId id="311" r:id="rId61"/>
    <p:sldId id="312" r:id="rId62"/>
    <p:sldId id="358" r:id="rId63"/>
    <p:sldId id="359" r:id="rId64"/>
    <p:sldId id="357" r:id="rId65"/>
    <p:sldId id="363" r:id="rId66"/>
    <p:sldId id="318" r:id="rId67"/>
    <p:sldId id="319" r:id="rId68"/>
    <p:sldId id="320" r:id="rId69"/>
    <p:sldId id="329" r:id="rId70"/>
    <p:sldId id="321" r:id="rId71"/>
    <p:sldId id="322" r:id="rId72"/>
    <p:sldId id="323" r:id="rId73"/>
    <p:sldId id="327" r:id="rId74"/>
    <p:sldId id="328" r:id="rId75"/>
    <p:sldId id="332" r:id="rId76"/>
    <p:sldId id="330" r:id="rId77"/>
    <p:sldId id="326" r:id="rId78"/>
    <p:sldId id="331" r:id="rId79"/>
    <p:sldId id="354" r:id="rId80"/>
    <p:sldId id="355" r:id="rId81"/>
    <p:sldId id="356" r:id="rId82"/>
    <p:sldId id="360" r:id="rId83"/>
    <p:sldId id="361" r:id="rId84"/>
    <p:sldId id="307" r:id="rId85"/>
    <p:sldId id="308" r:id="rId86"/>
    <p:sldId id="364" r:id="rId87"/>
    <p:sldId id="365" r:id="rId88"/>
    <p:sldId id="366" r:id="rId89"/>
  </p:sldIdLst>
  <p:sldSz cx="10080625" cy="7559675"/>
  <p:notesSz cx="7099300" cy="102346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CFEB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 autoAdjust="0"/>
  </p:normalViewPr>
  <p:slideViewPr>
    <p:cSldViewPr>
      <p:cViewPr varScale="1">
        <p:scale>
          <a:sx n="56" d="100"/>
          <a:sy n="56" d="100"/>
        </p:scale>
        <p:origin x="-1085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0" y="16938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30"/>
        <p:guide pos="197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6513" cy="383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11200" y="4860925"/>
            <a:ext cx="5676900" cy="460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017963" y="0"/>
            <a:ext cx="307975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7975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20C3EB2F-8311-4221-B8B4-856BB79631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B5C3D6-248D-4823-9AA4-00724F4CF42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E3CF415-AD24-4AED-9ED6-BAC4E5960CF8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AF16EC-CF98-4844-BCE0-D0DAEBD35C82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687BB4-D369-4B03-AE70-3D7E1D66ED2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70FA9F-9376-4B36-98F0-C2BCB75AC5E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3231ADA-CA57-478F-AF02-41CEACF46AF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57CBE6D-2102-4E36-B937-59ED8AFB559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F11644-EB0A-457F-A9AB-EAA29DEA88B4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DD75035-ED69-4A7C-9671-6B44F5808E8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ED58476-7DFA-4B8B-BD48-E17BCF953D8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0BF404F-812A-4089-B426-37877DA05DD0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2ED93E-CB3E-4861-A20F-A70118876E8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0800CF1-FECD-4028-9FD3-8387C66B193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E213D52-AE05-43C6-A20D-FFF3193C4EA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6E7B44-A3B3-48FB-B73C-60DA2CC292D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BB1409-726B-4D41-8E9E-8B5FCD335365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593EBB-BA84-45A9-AE17-46C2BBA17ECF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45809B3-6B21-4A2F-AE49-C3DC6B00FBD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64AD865-C3B0-4A88-AC95-EF7632551CC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2BA1637-59D2-46CF-85BA-6CE31BF6F83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5D41203-9911-4360-9450-BEC0633B9A16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F1BAAB-2A78-4FF7-88AF-E4B9C49871C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965D3B-7581-40CA-BB9C-95C6C60F57F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DEF7A29-E6B9-4F80-AF4D-EA824F988D7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A41C6A-4FAC-48C2-89F1-A2E797BDC85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AEC32A1-883A-435D-8610-360B755D602D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38576-2FB9-4A6B-A8EA-4B6956460159}" type="slidenum">
              <a:rPr lang="pt-BR">
                <a:solidFill>
                  <a:prstClr val="black"/>
                </a:solidFill>
              </a:rPr>
              <a:pPr/>
              <a:t>46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EE7B-4854-4AC8-AFAF-AEAACC4CCE10}" type="slidenum">
              <a:rPr lang="pt-BR">
                <a:solidFill>
                  <a:prstClr val="black"/>
                </a:solidFill>
              </a:rPr>
              <a:pPr/>
              <a:t>47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EE7B-4854-4AC8-AFAF-AEAACC4CCE10}" type="slidenum">
              <a:rPr lang="pt-BR">
                <a:solidFill>
                  <a:prstClr val="black"/>
                </a:solidFill>
              </a:rPr>
              <a:pPr/>
              <a:t>48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1F585A4-85B2-4D50-819D-4ABAAD9CE132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0C3EB2F-8311-4221-B8B4-856BB79631E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96CD37-8F23-4AC3-83DF-6CDB8F2F352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35407B-5439-4A6F-A4D7-D2FC432E687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99F415-4D48-4631-8130-6BC5BEC9F8BA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406DCCB-E586-4AD3-BD13-1F1BDDA69C9D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948D04-19E6-4722-800A-B74BDF5D920F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63B530B-241A-4AF8-B547-9AF8E49E2243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5FC789E-414D-4B2C-9189-5D3934DD64F9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C6CBCE7-E8CA-4D86-AB02-00AE795FEE69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055A2A9-33FF-44CC-A34A-F701D12262DF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B5F0823-0B83-4C94-B45D-0C46E3115B26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620A9B-6D21-4D42-8D49-71236F5E15F3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5FDF89-C529-4512-B254-C7ABBF61290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8010BA-0ADF-4950-9E32-E3819EE679C7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3DBEAE6-9AF4-4894-B9D3-03ACC42BA61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FB78C2A-2963-434C-BD18-E060219547E8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51326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7CE71-2E61-4C11-84BE-4BBEE1D0EF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0C9B4-910F-4CBE-9ABF-29E2C9B2C68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C6A17-BFCB-4320-843D-455AD4419A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AA9CF-1255-4E99-AB32-9993AB82674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D63FB-AADE-4D09-8CE2-B760B75F193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83766-9207-4C14-9D4E-DDB46C64FE6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EAC26-5505-414D-8CF8-A0A7CCCFFE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483B7-3DF8-456D-9228-FF96156B7AE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66C6F-44FB-471D-89E8-D917BEC68B8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127E3-0217-4E0B-B261-63FF019AF6B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404B3-186B-484C-AEF4-1F15DB1777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795BD-6EAB-4B25-8D34-840319DBA0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7540E-88BD-48FE-B25E-D4D7B01FB3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AD93-1BF6-46C0-B51E-6C461AF08B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E217-5554-499C-BA5A-5970F03BF54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7D820-5307-4B72-B243-365021811F6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04031" y="1763924"/>
            <a:ext cx="4452276" cy="240964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04031" y="4341565"/>
            <a:ext cx="4452276" cy="2411396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4318" y="4341565"/>
            <a:ext cx="4452276" cy="2411396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38FF-A9E1-4DE9-BCDC-02DAC712A40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D0CF-CE1B-4D8E-99CE-B4C3CFB60D2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A5C6-EABE-44BD-89A7-21EB31EB1BF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354BA-772A-4347-8561-4368024A341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FF9D2-313E-44CA-B61F-380BBFF1C82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5720-DDBC-43EC-9B9C-6CEB4F7F119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8D3C8-61D1-4DF4-941E-BB19FD38DEF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7E619-9773-4F41-A361-F2A8A68ADDF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B6D4E-35F6-43C7-BCC7-7AC3BDFE24F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1964-0164-4A94-A60E-4C10F6FBE16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E7F16-ADF1-4A52-BFA2-9F81852911F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DC68B-64D4-4DFB-A817-C9C806EECE4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C71EA-C8EE-468C-9F14-2C8F481D84C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BA1DE-0466-44F0-964A-20E4F34C48E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04031" y="1763924"/>
            <a:ext cx="4452276" cy="240964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04031" y="4341565"/>
            <a:ext cx="4452276" cy="2411396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4318" y="4341565"/>
            <a:ext cx="4452276" cy="2411396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FC8A4-A8EA-4A2B-8D6F-6B7F61DE776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853F-B840-4FB3-84A8-E2F52EE63A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A8B4A-9C75-44AB-98CE-5D8AA1E9AF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00363-3567-4574-AF4D-41A63B01F4D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44E4-6EE0-4BEF-8C46-BCDBB27D65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89869-5D7E-4758-9E01-E7B86F9939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CACB-82DB-4784-86C6-32117CA8E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DCB4032B-FCCA-41DF-A03C-92DBAA4585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5"/>
            <a:ext cx="9072563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C621DE9C-1CAF-4790-9DB3-CF38266428FE}" type="slidenum">
              <a:rPr lang="pt-BR">
                <a:solidFill>
                  <a:srgbClr val="000000"/>
                </a:solidFill>
                <a:ea typeface="+mn-ea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‹nº›</a:t>
            </a:fld>
            <a:endParaRPr lang="pt-BR">
              <a:solidFill>
                <a:srgbClr val="000000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979" indent="-377979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9929" indent="-25198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900" indent="-25198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7872" indent="-25198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5"/>
            <a:ext cx="9072563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10085314-88D8-43CC-9AF8-071255A787D1}" type="slidenum">
              <a:rPr lang="pt-BR">
                <a:solidFill>
                  <a:srgbClr val="000000"/>
                </a:solidFill>
                <a:ea typeface="+mn-ea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‹nº›</a:t>
            </a:fld>
            <a:endParaRPr lang="pt-BR">
              <a:solidFill>
                <a:srgbClr val="000000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979" indent="-377979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9929" indent="-25198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900" indent="-25198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7872" indent="-25198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2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5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1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ixaDeTexto 5"/>
          <p:cNvSpPr txBox="1">
            <a:spLocks noChangeArrowheads="1"/>
          </p:cNvSpPr>
          <p:nvPr/>
        </p:nvSpPr>
        <p:spPr bwMode="auto">
          <a:xfrm>
            <a:off x="1914525" y="1571625"/>
            <a:ext cx="6007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pt-BR" sz="3600" dirty="0">
                <a:latin typeface="+mn-lt"/>
                <a:cs typeface="Times New Roman" pitchFamily="16" charset="0"/>
              </a:rPr>
              <a:t>Experimentos de Física com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3600" i="1" dirty="0" err="1">
                <a:latin typeface="+mn-lt"/>
                <a:cs typeface="Times New Roman" pitchFamily="16" charset="0"/>
              </a:rPr>
              <a:t>Tablets</a:t>
            </a:r>
            <a:r>
              <a:rPr lang="pt-BR" sz="3600" dirty="0">
                <a:latin typeface="+mn-lt"/>
                <a:cs typeface="Times New Roman" pitchFamily="16" charset="0"/>
              </a:rPr>
              <a:t> e </a:t>
            </a:r>
            <a:r>
              <a:rPr lang="pt-BR" sz="3600" i="1" dirty="0" err="1">
                <a:latin typeface="+mn-lt"/>
                <a:cs typeface="Times New Roman" pitchFamily="16" charset="0"/>
              </a:rPr>
              <a:t>Smartphones</a:t>
            </a:r>
            <a:endParaRPr lang="pt-BR" sz="3600" i="1" dirty="0">
              <a:latin typeface="+mn-lt"/>
              <a:cs typeface="Times New Roman" pitchFamily="16" charset="0"/>
            </a:endParaRPr>
          </a:p>
        </p:txBody>
      </p:sp>
      <p:sp>
        <p:nvSpPr>
          <p:cNvPr id="3076" name="CaixaDeTexto 6"/>
          <p:cNvSpPr txBox="1">
            <a:spLocks noChangeArrowheads="1"/>
          </p:cNvSpPr>
          <p:nvPr/>
        </p:nvSpPr>
        <p:spPr bwMode="auto">
          <a:xfrm>
            <a:off x="3095625" y="3502025"/>
            <a:ext cx="38052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latin typeface="+mn-lt"/>
                <a:cs typeface="Times New Roman" pitchFamily="16" charset="0"/>
              </a:rPr>
              <a:t>Carlos Eduardo Aguiar</a:t>
            </a:r>
          </a:p>
        </p:txBody>
      </p:sp>
      <p:sp>
        <p:nvSpPr>
          <p:cNvPr id="3077" name="CaixaDeTexto 7"/>
          <p:cNvSpPr txBox="1">
            <a:spLocks noChangeArrowheads="1"/>
          </p:cNvSpPr>
          <p:nvPr/>
        </p:nvSpPr>
        <p:spPr bwMode="auto">
          <a:xfrm>
            <a:off x="2087563" y="4500563"/>
            <a:ext cx="5926137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dirty="0">
                <a:latin typeface="+mn-lt"/>
                <a:cs typeface="Times New Roman" pitchFamily="16" charset="0"/>
              </a:rPr>
              <a:t>Programa de Pós-Graduação em Ensino de Física</a:t>
            </a:r>
          </a:p>
          <a:p>
            <a:pPr algn="ctr">
              <a:defRPr/>
            </a:pPr>
            <a:r>
              <a:rPr lang="pt-BR" sz="2000" dirty="0">
                <a:latin typeface="+mn-lt"/>
                <a:cs typeface="Times New Roman" pitchFamily="16" charset="0"/>
              </a:rPr>
              <a:t>Universidade</a:t>
            </a:r>
            <a:r>
              <a:rPr lang="pt-BR" sz="2000" dirty="0">
                <a:cs typeface="Times New Roman" pitchFamily="16" charset="0"/>
              </a:rPr>
              <a:t> Federal do Rio de Janeiro</a:t>
            </a:r>
          </a:p>
        </p:txBody>
      </p:sp>
      <p:sp>
        <p:nvSpPr>
          <p:cNvPr id="3078" name="CaixaDeTexto 8"/>
          <p:cNvSpPr txBox="1">
            <a:spLocks noChangeArrowheads="1"/>
          </p:cNvSpPr>
          <p:nvPr/>
        </p:nvSpPr>
        <p:spPr bwMode="auto">
          <a:xfrm>
            <a:off x="5616376" y="6700627"/>
            <a:ext cx="4185761" cy="607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dirty="0" smtClean="0">
                <a:latin typeface="+mn-lt"/>
                <a:cs typeface="Times New Roman" pitchFamily="16" charset="0"/>
              </a:rPr>
              <a:t>II Escola Brasileira de Ensino de Física</a:t>
            </a:r>
          </a:p>
          <a:p>
            <a:pPr algn="ctr">
              <a:defRPr/>
            </a:pPr>
            <a:r>
              <a:rPr lang="pt-BR" dirty="0" smtClean="0">
                <a:latin typeface="+mn-lt"/>
                <a:cs typeface="Times New Roman" pitchFamily="16" charset="0"/>
              </a:rPr>
              <a:t>UFABC, outubro </a:t>
            </a:r>
            <a:r>
              <a:rPr lang="pt-BR" dirty="0">
                <a:latin typeface="+mn-lt"/>
                <a:cs typeface="Times New Roman" pitchFamily="16" charset="0"/>
              </a:rPr>
              <a:t>de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2339975"/>
            <a:ext cx="3657600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2266950"/>
            <a:ext cx="3203575" cy="3440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Localização de alguns sensores</a:t>
            </a:r>
          </a:p>
        </p:txBody>
      </p:sp>
      <p:sp>
        <p:nvSpPr>
          <p:cNvPr id="15365" name="CaixaDeTexto 6"/>
          <p:cNvSpPr txBox="1">
            <a:spLocks noChangeArrowheads="1"/>
          </p:cNvSpPr>
          <p:nvPr/>
        </p:nvSpPr>
        <p:spPr bwMode="auto">
          <a:xfrm>
            <a:off x="2447925" y="1763713"/>
            <a:ext cx="9048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>
                <a:solidFill>
                  <a:srgbClr val="C00000"/>
                </a:solidFill>
              </a:rPr>
              <a:t>iPad</a:t>
            </a:r>
          </a:p>
        </p:txBody>
      </p:sp>
      <p:sp>
        <p:nvSpPr>
          <p:cNvPr id="15366" name="CaixaDeTexto 7"/>
          <p:cNvSpPr txBox="1">
            <a:spLocks noChangeArrowheads="1"/>
          </p:cNvSpPr>
          <p:nvPr/>
        </p:nvSpPr>
        <p:spPr bwMode="auto">
          <a:xfrm>
            <a:off x="6335713" y="1619250"/>
            <a:ext cx="13065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>
                <a:solidFill>
                  <a:srgbClr val="C00000"/>
                </a:solidFill>
              </a:rPr>
              <a:t>iPhone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Conteúdo 6"/>
          <p:cNvSpPr>
            <a:spLocks noGrp="1"/>
          </p:cNvSpPr>
          <p:nvPr>
            <p:ph idx="1"/>
          </p:nvPr>
        </p:nvSpPr>
        <p:spPr>
          <a:xfrm>
            <a:off x="1223963" y="1763713"/>
            <a:ext cx="7559675" cy="4267200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Os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tablets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e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smartphones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são atraentes não só pelos sensores e portabilidade, mas também por fazerem parte da cultura e do cotidiano dos alunos.</a:t>
            </a:r>
          </a:p>
          <a:p>
            <a:pPr algn="just" eaLnBrk="1" hangingPunct="1"/>
            <a:endParaRPr lang="pt-BR" sz="1200" smtClean="0">
              <a:latin typeface="Times New Roman" pitchFamily="16" charset="0"/>
              <a:cs typeface="Times New Roman" pitchFamily="16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Uma atividade experimental bem sucedida necessita da participação ativa dos alunos. O uso dos dispositivos móveis é um importante mediador dessa participação.</a:t>
            </a:r>
          </a:p>
        </p:txBody>
      </p:sp>
      <p:sp>
        <p:nvSpPr>
          <p:cNvPr id="1638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i="1" smtClean="0"/>
              <a:t>Smartphones</a:t>
            </a:r>
            <a:r>
              <a:rPr lang="en-US" sz="3600" smtClean="0"/>
              <a:t> e </a:t>
            </a:r>
            <a:r>
              <a:rPr lang="en-US" sz="3600" i="1" smtClean="0"/>
              <a:t>tablets</a:t>
            </a:r>
            <a:r>
              <a:rPr lang="en-US" sz="3600" smtClean="0"/>
              <a:t> no laboratório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mtClean="0"/>
              <a:t>Mecânica com o acelerômetro</a:t>
            </a:r>
          </a:p>
        </p:txBody>
      </p:sp>
      <p:sp>
        <p:nvSpPr>
          <p:cNvPr id="17411" name="Espaço Reservado para Conteúdo 12"/>
          <p:cNvSpPr>
            <a:spLocks noGrp="1"/>
          </p:cNvSpPr>
          <p:nvPr>
            <p:ph idx="1"/>
          </p:nvPr>
        </p:nvSpPr>
        <p:spPr>
          <a:xfrm>
            <a:off x="2590800" y="1907282"/>
            <a:ext cx="5041900" cy="4248819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O acelerômetro e sua leitura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Queda livre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Queda de paraquedas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Movimento de um carrinho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A segunda lei de Newton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Plano 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inclinado</a:t>
            </a:r>
            <a:endParaRPr lang="pt-BR" sz="2800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/>
              <a:t>O acelerômetro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3635375"/>
            <a:ext cx="2743200" cy="3878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CaixaDeTexto 7"/>
          <p:cNvSpPr txBox="1">
            <a:spLocks noChangeArrowheads="1"/>
          </p:cNvSpPr>
          <p:nvPr/>
        </p:nvSpPr>
        <p:spPr bwMode="auto">
          <a:xfrm>
            <a:off x="4248150" y="5046663"/>
            <a:ext cx="482441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latin typeface="Times New Roman" pitchFamily="16" charset="0"/>
                <a:cs typeface="Times New Roman" pitchFamily="16" charset="0"/>
              </a:rPr>
              <a:t>Mede a aceleração em três eixos  perpendiculares entre si.</a:t>
            </a:r>
          </a:p>
        </p:txBody>
      </p:sp>
      <p:grpSp>
        <p:nvGrpSpPr>
          <p:cNvPr id="18437" name="Grupo 11"/>
          <p:cNvGrpSpPr>
            <a:grpSpLocks/>
          </p:cNvGrpSpPr>
          <p:nvPr/>
        </p:nvGrpSpPr>
        <p:grpSpPr bwMode="auto">
          <a:xfrm>
            <a:off x="2160588" y="1712913"/>
            <a:ext cx="5900737" cy="1851025"/>
            <a:chOff x="1830764" y="1475581"/>
            <a:chExt cx="5901227" cy="1851660"/>
          </a:xfrm>
        </p:grpSpPr>
        <p:pic>
          <p:nvPicPr>
            <p:cNvPr id="1843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0764" y="1475581"/>
              <a:ext cx="3497580" cy="18516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8439" name="CaixaDeTexto 8"/>
            <p:cNvSpPr txBox="1">
              <a:spLocks noChangeArrowheads="1"/>
            </p:cNvSpPr>
            <p:nvPr/>
          </p:nvSpPr>
          <p:spPr bwMode="auto">
            <a:xfrm>
              <a:off x="5328344" y="2051645"/>
              <a:ext cx="2403647" cy="35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i="1"/>
                <a:t>chip</a:t>
              </a:r>
              <a:r>
                <a:rPr lang="pt-BR"/>
                <a:t>  do acelerômetro</a:t>
              </a:r>
            </a:p>
          </p:txBody>
        </p:sp>
        <p:cxnSp>
          <p:nvCxnSpPr>
            <p:cNvPr id="18440" name="Conector de seta reta 10"/>
            <p:cNvCxnSpPr>
              <a:cxnSpLocks noChangeShapeType="1"/>
            </p:cNvCxnSpPr>
            <p:nvPr/>
          </p:nvCxnSpPr>
          <p:spPr bwMode="auto">
            <a:xfrm flipH="1">
              <a:off x="4248224" y="2267669"/>
              <a:ext cx="1008112" cy="36004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aixaDeTexto 8"/>
          <p:cNvSpPr txBox="1">
            <a:spLocks noChangeArrowheads="1"/>
          </p:cNvSpPr>
          <p:nvPr/>
        </p:nvSpPr>
        <p:spPr bwMode="auto">
          <a:xfrm>
            <a:off x="1295400" y="1979613"/>
            <a:ext cx="7177088" cy="409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/>
              <a:t> </a:t>
            </a:r>
            <a:r>
              <a:rPr lang="pt-BR" sz="2800" dirty="0">
                <a:latin typeface="Times New Roman" pitchFamily="16" charset="0"/>
                <a:cs typeface="Times New Roman" pitchFamily="16" charset="0"/>
              </a:rPr>
              <a:t>Intervalo de medida: ±2g</a:t>
            </a:r>
          </a:p>
          <a:p>
            <a:pPr>
              <a:buFont typeface="Arial" charset="0"/>
              <a:buChar char="•"/>
            </a:pPr>
            <a:endParaRPr lang="pt-BR" sz="2800" dirty="0">
              <a:latin typeface="Times New Roman" pitchFamily="16" charset="0"/>
              <a:cs typeface="Times New Roman" pitchFamily="16" charset="0"/>
            </a:endParaRPr>
          </a:p>
          <a:p>
            <a:pPr>
              <a:buFont typeface="Arial" charset="0"/>
              <a:buChar char="•"/>
            </a:pPr>
            <a:r>
              <a:rPr lang="pt-BR" sz="2800" dirty="0">
                <a:latin typeface="Times New Roman" pitchFamily="16" charset="0"/>
                <a:cs typeface="Times New Roman" pitchFamily="16" charset="0"/>
              </a:rPr>
              <a:t> Não mede propriamente a aceleração, e sim:</a:t>
            </a:r>
          </a:p>
          <a:p>
            <a:pPr>
              <a:buFont typeface="Arial" charset="0"/>
              <a:buChar char="•"/>
            </a:pPr>
            <a:endParaRPr lang="pt-BR" sz="2800" dirty="0">
              <a:latin typeface="Times New Roman" pitchFamily="16" charset="0"/>
              <a:cs typeface="Times New Roman" pitchFamily="16" charset="0"/>
            </a:endParaRPr>
          </a:p>
          <a:p>
            <a:endParaRPr lang="pt-BR" sz="2800" dirty="0">
              <a:latin typeface="Times New Roman" pitchFamily="16" charset="0"/>
              <a:cs typeface="Times New Roman" pitchFamily="16" charset="0"/>
            </a:endParaRPr>
          </a:p>
          <a:p>
            <a:pPr>
              <a:buFont typeface="Arial" charset="0"/>
              <a:buChar char="•"/>
            </a:pPr>
            <a:endParaRPr lang="pt-BR" sz="2800" dirty="0">
              <a:latin typeface="Times New Roman" pitchFamily="16" charset="0"/>
              <a:cs typeface="Times New Roman" pitchFamily="16" charset="0"/>
            </a:endParaRPr>
          </a:p>
          <a:p>
            <a:pPr>
              <a:buFont typeface="Arial" charset="0"/>
              <a:buChar char="•"/>
            </a:pPr>
            <a:r>
              <a:rPr lang="pt-BR" sz="2800" dirty="0">
                <a:latin typeface="Times New Roman" pitchFamily="16" charset="0"/>
                <a:cs typeface="Times New Roman" pitchFamily="16" charset="0"/>
              </a:rPr>
              <a:t> Pode ser “zerado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”,</a:t>
            </a:r>
            <a:endParaRPr lang="pt-BR" sz="2800" dirty="0">
              <a:latin typeface="Times New Roman" pitchFamily="16" charset="0"/>
              <a:cs typeface="Times New Roman" pitchFamily="16" charset="0"/>
            </a:endParaRPr>
          </a:p>
          <a:p>
            <a:pPr>
              <a:buFont typeface="Arial" charset="0"/>
              <a:buChar char="•"/>
            </a:pPr>
            <a:endParaRPr lang="pt-BR" sz="2800" dirty="0">
              <a:latin typeface="Times New Roman" pitchFamily="16" charset="0"/>
              <a:cs typeface="Times New Roman" pitchFamily="16" charset="0"/>
            </a:endParaRPr>
          </a:p>
          <a:p>
            <a:r>
              <a:rPr lang="pt-BR" sz="2800" dirty="0">
                <a:latin typeface="Times New Roman" pitchFamily="16" charset="0"/>
                <a:cs typeface="Times New Roman" pitchFamily="16" charset="0"/>
              </a:rPr>
              <a:t>   </a:t>
            </a:r>
            <a:endParaRPr lang="pt-BR" sz="2800" dirty="0" smtClean="0">
              <a:latin typeface="Times New Roman" pitchFamily="16" charset="0"/>
              <a:cs typeface="Times New Roman" pitchFamily="16" charset="0"/>
            </a:endParaRPr>
          </a:p>
          <a:p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  mas o “zero” é alterado por rotações.</a:t>
            </a:r>
            <a:endParaRPr lang="pt-BR" sz="2800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29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O acelerômetro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688748" y="4941867"/>
          <a:ext cx="2749550" cy="496887"/>
        </p:xfrm>
        <a:graphic>
          <a:graphicData uri="http://schemas.openxmlformats.org/presentationml/2006/ole">
            <p:oleObj spid="_x0000_s1026" name="Equação" r:id="rId4" imgW="1968480" imgH="355320" progId="Equation.3">
              <p:embed/>
            </p:oleObj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4392613" y="3498850"/>
          <a:ext cx="1685925" cy="496888"/>
        </p:xfrm>
        <a:graphic>
          <a:graphicData uri="http://schemas.openxmlformats.org/presentationml/2006/ole">
            <p:oleObj spid="_x0000_s1027" name="Equação" r:id="rId5" imgW="1206360" imgH="35532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Leitura e apresentação dos dados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 l="50482" b="3825"/>
          <a:stretch>
            <a:fillRect/>
          </a:stretch>
        </p:blipFill>
        <p:spPr bwMode="auto">
          <a:xfrm>
            <a:off x="4895850" y="2208213"/>
            <a:ext cx="3402013" cy="495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CaixaDeTexto 5"/>
          <p:cNvSpPr txBox="1">
            <a:spLocks noChangeArrowheads="1"/>
          </p:cNvSpPr>
          <p:nvPr/>
        </p:nvSpPr>
        <p:spPr bwMode="auto">
          <a:xfrm>
            <a:off x="1944688" y="2987675"/>
            <a:ext cx="2706687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/>
              <a:t>gráfico da aceleração </a:t>
            </a:r>
          </a:p>
          <a:p>
            <a:pPr algn="ctr"/>
            <a:r>
              <a:rPr lang="pt-BR" sz="2000"/>
              <a:t>em um eixo</a:t>
            </a:r>
          </a:p>
        </p:txBody>
      </p:sp>
      <p:sp>
        <p:nvSpPr>
          <p:cNvPr id="19461" name="CaixaDeTexto 6"/>
          <p:cNvSpPr txBox="1">
            <a:spLocks noChangeArrowheads="1"/>
          </p:cNvSpPr>
          <p:nvPr/>
        </p:nvSpPr>
        <p:spPr bwMode="auto">
          <a:xfrm>
            <a:off x="889000" y="5292725"/>
            <a:ext cx="39354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/>
              <a:t>velocidade e posição calculadas </a:t>
            </a:r>
            <a:br>
              <a:rPr lang="pt-BR" sz="2000"/>
            </a:br>
            <a:r>
              <a:rPr lang="pt-BR" sz="2000"/>
              <a:t>numericamente</a:t>
            </a:r>
          </a:p>
        </p:txBody>
      </p:sp>
      <p:sp>
        <p:nvSpPr>
          <p:cNvPr id="19462" name="CaixaDeTexto 7"/>
          <p:cNvSpPr txBox="1">
            <a:spLocks noChangeArrowheads="1"/>
          </p:cNvSpPr>
          <p:nvPr/>
        </p:nvSpPr>
        <p:spPr bwMode="auto">
          <a:xfrm>
            <a:off x="1511300" y="1487488"/>
            <a:ext cx="6985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>
                <a:latin typeface="Times New Roman" pitchFamily="16" charset="0"/>
                <a:cs typeface="Times New Roman" pitchFamily="16" charset="0"/>
              </a:rPr>
              <a:t> Existem programas gratuitos que leem o acelerômetro</a:t>
            </a:r>
            <a:br>
              <a:rPr lang="pt-BR" sz="2400">
                <a:latin typeface="Times New Roman" pitchFamily="16" charset="0"/>
                <a:cs typeface="Times New Roman" pitchFamily="16" charset="0"/>
              </a:rPr>
            </a:br>
            <a:r>
              <a:rPr lang="pt-BR" sz="2400">
                <a:latin typeface="Times New Roman" pitchFamily="16" charset="0"/>
                <a:cs typeface="Times New Roman" pitchFamily="16" charset="0"/>
              </a:rPr>
              <a:t>   e apresentam os resultados em forma gráfica.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Queda livre </a:t>
            </a:r>
          </a:p>
        </p:txBody>
      </p:sp>
      <p:sp>
        <p:nvSpPr>
          <p:cNvPr id="20483" name="Espaço Reservado para Conteúdo 5"/>
          <p:cNvSpPr>
            <a:spLocks noGrp="1"/>
          </p:cNvSpPr>
          <p:nvPr>
            <p:ph idx="1"/>
          </p:nvPr>
        </p:nvSpPr>
        <p:spPr>
          <a:xfrm>
            <a:off x="650875" y="1331913"/>
            <a:ext cx="9069388" cy="180022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400" smtClean="0"/>
              <a:t>Basta deixar o dispositivo cair. </a:t>
            </a:r>
          </a:p>
          <a:p>
            <a:pPr>
              <a:buFont typeface="Arial" charset="0"/>
              <a:buChar char="•"/>
            </a:pPr>
            <a:r>
              <a:rPr lang="pt-BR" sz="2400" smtClean="0"/>
              <a:t>A aceleração é gravada e apresentada em gráficos.</a:t>
            </a:r>
          </a:p>
          <a:p>
            <a:pPr>
              <a:buFont typeface="Arial" charset="0"/>
              <a:buChar char="•"/>
            </a:pPr>
            <a:r>
              <a:rPr lang="pt-BR" sz="2400" smtClean="0"/>
              <a:t>Tópico discutido exaustivamente em cursos introdutórios sem que nenhum experimento seja realizado.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3851275"/>
            <a:ext cx="3463925" cy="236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3779838"/>
            <a:ext cx="50292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6" name="CaixaDeTexto 7"/>
          <p:cNvSpPr txBox="1">
            <a:spLocks noChangeArrowheads="1"/>
          </p:cNvSpPr>
          <p:nvPr/>
        </p:nvSpPr>
        <p:spPr bwMode="auto">
          <a:xfrm>
            <a:off x="7027863" y="3171825"/>
            <a:ext cx="2376487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/>
              <a:t>a queda livre tem</a:t>
            </a:r>
          </a:p>
          <a:p>
            <a:r>
              <a:rPr lang="pt-BR" i="1"/>
              <a:t>aceleração constante</a:t>
            </a:r>
          </a:p>
        </p:txBody>
      </p:sp>
      <p:cxnSp>
        <p:nvCxnSpPr>
          <p:cNvPr id="20487" name="Conector de seta reta 9"/>
          <p:cNvCxnSpPr>
            <a:cxnSpLocks noChangeShapeType="1"/>
          </p:cNvCxnSpPr>
          <p:nvPr/>
        </p:nvCxnSpPr>
        <p:spPr bwMode="auto">
          <a:xfrm flipH="1">
            <a:off x="6205538" y="3405188"/>
            <a:ext cx="720725" cy="3603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125663"/>
            <a:ext cx="5715000" cy="316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3913" y="3886200"/>
            <a:ext cx="5715000" cy="3167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CaixaDeTexto 4"/>
          <p:cNvSpPr txBox="1">
            <a:spLocks noChangeArrowheads="1"/>
          </p:cNvSpPr>
          <p:nvPr/>
        </p:nvSpPr>
        <p:spPr bwMode="auto">
          <a:xfrm>
            <a:off x="1152525" y="828675"/>
            <a:ext cx="76327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 O mesmo programa que lê os dados pode calcular </a:t>
            </a:r>
            <a:br>
              <a:rPr lang="pt-BR" sz="2800">
                <a:latin typeface="Times New Roman" pitchFamily="16" charset="0"/>
                <a:cs typeface="Times New Roman" pitchFamily="16" charset="0"/>
              </a:rPr>
            </a:br>
            <a:r>
              <a:rPr lang="pt-BR" sz="2800">
                <a:latin typeface="Times New Roman" pitchFamily="16" charset="0"/>
                <a:cs typeface="Times New Roman" pitchFamily="16" charset="0"/>
              </a:rPr>
              <a:t>    e apresentar as curvas de velocidade e posição. </a:t>
            </a:r>
          </a:p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22531" name="Espaço Reservado para Conteúdo 2"/>
          <p:cNvSpPr>
            <a:spLocks noGrp="1"/>
          </p:cNvSpPr>
          <p:nvPr>
            <p:ph idx="1"/>
          </p:nvPr>
        </p:nvSpPr>
        <p:spPr>
          <a:xfrm>
            <a:off x="792163" y="1744663"/>
            <a:ext cx="8353425" cy="4987925"/>
          </a:xfrm>
        </p:spPr>
        <p:txBody>
          <a:bodyPr/>
          <a:lstStyle/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Turma do segundo ano do ensino médio, que no momento estudava cinemática.</a:t>
            </a:r>
          </a:p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Questão: se deixarmos cair um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tablet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e um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, qual registrará maior valor para a aceleração?</a:t>
            </a:r>
          </a:p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Resposta: dos 38 alunos da turma, 29 disseram que o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tablet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registraria a maior aceleração. </a:t>
            </a:r>
          </a:p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Justificativa dada pelos alunos: “o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tablet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t-BR" sz="2800" b="1" smtClean="0">
                <a:latin typeface="Times New Roman" pitchFamily="16" charset="0"/>
                <a:cs typeface="Times New Roman" pitchFamily="16" charset="0"/>
              </a:rPr>
              <a:t>é mais pesado 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que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”.</a:t>
            </a:r>
          </a:p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Experimento realizado em seguida: o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tablet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(600g) e o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(100g) caem com a mesma aceleração.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60338"/>
            <a:ext cx="9070975" cy="1171575"/>
          </a:xfrm>
        </p:spPr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Queda de paraquedas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652588"/>
            <a:ext cx="6172200" cy="1335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0" y="3419475"/>
            <a:ext cx="6107113" cy="329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7" name="CaixaDeTexto 7"/>
          <p:cNvSpPr txBox="1">
            <a:spLocks noChangeArrowheads="1"/>
          </p:cNvSpPr>
          <p:nvPr/>
        </p:nvSpPr>
        <p:spPr bwMode="auto">
          <a:xfrm>
            <a:off x="719138" y="1890713"/>
            <a:ext cx="209708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placa aumenta a resistência do ar </a:t>
            </a:r>
          </a:p>
        </p:txBody>
      </p:sp>
      <p:sp>
        <p:nvSpPr>
          <p:cNvPr id="23558" name="CaixaDeTexto 8"/>
          <p:cNvSpPr txBox="1">
            <a:spLocks noChangeArrowheads="1"/>
          </p:cNvSpPr>
          <p:nvPr/>
        </p:nvSpPr>
        <p:spPr bwMode="auto">
          <a:xfrm>
            <a:off x="395288" y="4457700"/>
            <a:ext cx="2700337" cy="1122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/>
              <a:t>aceleração devida</a:t>
            </a:r>
            <a:br>
              <a:rPr lang="pt-BR" sz="2400"/>
            </a:br>
            <a:r>
              <a:rPr lang="pt-BR" sz="2400"/>
              <a:t>à resistência do ar</a:t>
            </a:r>
          </a:p>
          <a:p>
            <a:pPr algn="ctr"/>
            <a:r>
              <a:rPr lang="pt-BR" sz="2400"/>
              <a:t>(g – a, em m/s</a:t>
            </a:r>
            <a:r>
              <a:rPr lang="pt-BR" sz="2400" baseline="30000"/>
              <a:t>2</a:t>
            </a:r>
            <a:r>
              <a:rPr lang="pt-BR" sz="2400"/>
              <a:t>)</a:t>
            </a:r>
          </a:p>
        </p:txBody>
      </p:sp>
      <p:sp>
        <p:nvSpPr>
          <p:cNvPr id="23559" name="CaixaDeTexto 9"/>
          <p:cNvSpPr txBox="1">
            <a:spLocks noChangeArrowheads="1"/>
          </p:cNvSpPr>
          <p:nvPr/>
        </p:nvSpPr>
        <p:spPr bwMode="auto">
          <a:xfrm>
            <a:off x="4464050" y="6588125"/>
            <a:ext cx="3833813" cy="436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velocidade calculada (m/s)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ixaDeTexto 5"/>
          <p:cNvSpPr txBox="1">
            <a:spLocks noChangeArrowheads="1"/>
          </p:cNvSpPr>
          <p:nvPr/>
        </p:nvSpPr>
        <p:spPr bwMode="auto">
          <a:xfrm>
            <a:off x="1907475" y="812800"/>
            <a:ext cx="6021200" cy="536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pt-BR" sz="2800" dirty="0">
                <a:latin typeface="+mn-lt"/>
                <a:cs typeface="Times New Roman" pitchFamily="16" charset="0"/>
              </a:rPr>
              <a:t>Baseado na dissertação de </a:t>
            </a:r>
            <a:br>
              <a:rPr lang="pt-BR" sz="2800" dirty="0">
                <a:latin typeface="+mn-lt"/>
                <a:cs typeface="Times New Roman" pitchFamily="16" charset="0"/>
              </a:rPr>
            </a:br>
            <a:r>
              <a:rPr lang="pt-BR" sz="2800" dirty="0">
                <a:latin typeface="+mn-lt"/>
                <a:cs typeface="Times New Roman" pitchFamily="16" charset="0"/>
              </a:rPr>
              <a:t>Leonardo Pereira Vieira</a:t>
            </a: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endParaRPr lang="pt-BR" sz="2400" dirty="0" smtClean="0">
              <a:latin typeface="+mn-lt"/>
              <a:cs typeface="Times New Roman" pitchFamily="16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pt-BR" sz="2400" dirty="0" smtClean="0">
                <a:latin typeface="+mn-lt"/>
                <a:cs typeface="Times New Roman" pitchFamily="16" charset="0"/>
              </a:rPr>
              <a:t>Mestrado </a:t>
            </a:r>
            <a:r>
              <a:rPr lang="pt-BR" sz="2400" dirty="0">
                <a:latin typeface="+mn-lt"/>
                <a:cs typeface="Times New Roman" pitchFamily="16" charset="0"/>
              </a:rPr>
              <a:t>Profissional em </a:t>
            </a:r>
            <a:r>
              <a:rPr lang="pt-BR" sz="2400" dirty="0">
                <a:cs typeface="Times New Roman" pitchFamily="16" charset="0"/>
              </a:rPr>
              <a:t>Ensino de Física</a:t>
            </a:r>
          </a:p>
          <a:p>
            <a:pPr algn="ctr">
              <a:defRPr/>
            </a:pPr>
            <a:r>
              <a:rPr lang="pt-BR" sz="2400" dirty="0">
                <a:cs typeface="Times New Roman" pitchFamily="16" charset="0"/>
              </a:rPr>
              <a:t>UFRJ – 2013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4826" y="2123653"/>
            <a:ext cx="403267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4589463"/>
            <a:ext cx="4441825" cy="221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792163" y="5003800"/>
            <a:ext cx="3743325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2000">
                <a:solidFill>
                  <a:srgbClr val="000000"/>
                </a:solidFill>
              </a:rPr>
              <a:t>representação de um aluno da aceleração sofrida numa queda com paraquedas.</a:t>
            </a:r>
          </a:p>
        </p:txBody>
      </p:sp>
      <p:sp>
        <p:nvSpPr>
          <p:cNvPr id="24580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24581" name="Espaço Reservado para Conteúdo 9"/>
          <p:cNvSpPr>
            <a:spLocks noGrp="1"/>
          </p:cNvSpPr>
          <p:nvPr>
            <p:ph idx="1"/>
          </p:nvPr>
        </p:nvSpPr>
        <p:spPr>
          <a:xfrm>
            <a:off x="647700" y="1481138"/>
            <a:ext cx="8569325" cy="2946400"/>
          </a:xfrm>
        </p:spPr>
        <p:txBody>
          <a:bodyPr/>
          <a:lstStyle/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Como seria a aceleração sentida por um paraquedista desde o salto do avião até a estabilização da velocidade com o paraquedas aberto?</a:t>
            </a:r>
          </a:p>
          <a:p>
            <a:pPr algn="just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Todos os 34 alunos disseram que o paraquedista sentiria 9,8 m/s</a:t>
            </a:r>
            <a:r>
              <a:rPr lang="pt-BR" sz="2800" baseline="30000" smtClean="0">
                <a:latin typeface="Times New Roman" pitchFamily="16" charset="0"/>
                <a:cs typeface="Times New Roman" pitchFamily="16" charset="0"/>
              </a:rPr>
              <a:t>2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até abrir o paraquedas; desses, 19 disseram que após a abertura a aceleração diminuiria até se estabilizar.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538" y="1474788"/>
            <a:ext cx="2165350" cy="210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3059113"/>
            <a:ext cx="525780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4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25605" name="Espaço Reservado para Conteúdo 8"/>
          <p:cNvSpPr>
            <a:spLocks noGrp="1"/>
          </p:cNvSpPr>
          <p:nvPr>
            <p:ph idx="1"/>
          </p:nvPr>
        </p:nvSpPr>
        <p:spPr>
          <a:xfrm>
            <a:off x="1223963" y="1763713"/>
            <a:ext cx="4824412" cy="114617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Experimento: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com um paraquedas em miniatura.</a:t>
            </a:r>
          </a:p>
        </p:txBody>
      </p:sp>
      <p:cxnSp>
        <p:nvCxnSpPr>
          <p:cNvPr id="25606" name="Conector de seta reta 10"/>
          <p:cNvCxnSpPr>
            <a:cxnSpLocks noChangeShapeType="1"/>
          </p:cNvCxnSpPr>
          <p:nvPr/>
        </p:nvCxnSpPr>
        <p:spPr bwMode="auto">
          <a:xfrm>
            <a:off x="5400675" y="4859338"/>
            <a:ext cx="1511300" cy="15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07" name="CaixaDeTexto 12"/>
          <p:cNvSpPr txBox="1">
            <a:spLocks noChangeArrowheads="1"/>
          </p:cNvSpPr>
          <p:nvPr/>
        </p:nvSpPr>
        <p:spPr bwMode="auto">
          <a:xfrm>
            <a:off x="6832600" y="4457700"/>
            <a:ext cx="300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/>
              <a:t>aceleração negativa</a:t>
            </a:r>
            <a:br>
              <a:rPr lang="pt-BR" sz="2000"/>
            </a:br>
            <a:r>
              <a:rPr lang="pt-BR" sz="2000"/>
              <a:t>(“tranco” para cima)</a:t>
            </a:r>
          </a:p>
          <a:p>
            <a:pPr algn="ctr"/>
            <a:endParaRPr lang="pt-BR" sz="1000"/>
          </a:p>
          <a:p>
            <a:pPr algn="ctr"/>
            <a:r>
              <a:rPr lang="pt-BR" sz="2000"/>
              <a:t>surpresa para os alunos!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 Movimento de um carrinho</a:t>
            </a:r>
            <a:endParaRPr lang="en-US" sz="3600" i="1" smtClean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2124075"/>
            <a:ext cx="3516313" cy="2246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CaixaDeTexto 4"/>
          <p:cNvSpPr txBox="1">
            <a:spLocks noChangeArrowheads="1"/>
          </p:cNvSpPr>
          <p:nvPr/>
        </p:nvSpPr>
        <p:spPr bwMode="auto">
          <a:xfrm>
            <a:off x="1674813" y="4716463"/>
            <a:ext cx="12779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>
                <a:solidFill>
                  <a:srgbClr val="C00000"/>
                </a:solidFill>
              </a:rPr>
              <a:t>o </a:t>
            </a:r>
            <a:r>
              <a:rPr lang="pt-BR" sz="3200" i="1">
                <a:solidFill>
                  <a:srgbClr val="C00000"/>
                </a:solidFill>
              </a:rPr>
              <a:t>iCar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1879600"/>
            <a:ext cx="4699000" cy="312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0" name="CaixaDeTexto 8"/>
          <p:cNvSpPr txBox="1">
            <a:spLocks noChangeArrowheads="1"/>
          </p:cNvSpPr>
          <p:nvPr/>
        </p:nvSpPr>
        <p:spPr bwMode="auto">
          <a:xfrm>
            <a:off x="4805363" y="5148263"/>
            <a:ext cx="1674812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/>
              <a:t>carrinho é </a:t>
            </a:r>
            <a:br>
              <a:rPr lang="pt-BR" sz="2400"/>
            </a:br>
            <a:r>
              <a:rPr lang="pt-BR" sz="2400"/>
              <a:t>empurrado</a:t>
            </a:r>
          </a:p>
          <a:p>
            <a:pPr algn="ctr"/>
            <a:r>
              <a:rPr lang="pt-BR" sz="2400"/>
              <a:t>(a &gt; 0)</a:t>
            </a:r>
          </a:p>
        </p:txBody>
      </p:sp>
      <p:sp>
        <p:nvSpPr>
          <p:cNvPr id="26631" name="CaixaDeTexto 9"/>
          <p:cNvSpPr txBox="1">
            <a:spLocks noChangeArrowheads="1"/>
          </p:cNvSpPr>
          <p:nvPr/>
        </p:nvSpPr>
        <p:spPr bwMode="auto">
          <a:xfrm>
            <a:off x="7631113" y="5148263"/>
            <a:ext cx="1639887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/>
              <a:t>carrinho é </a:t>
            </a:r>
            <a:br>
              <a:rPr lang="pt-BR" sz="2400"/>
            </a:br>
            <a:r>
              <a:rPr lang="pt-BR" sz="2400"/>
              <a:t>freado</a:t>
            </a:r>
          </a:p>
          <a:p>
            <a:pPr algn="ctr"/>
            <a:r>
              <a:rPr lang="pt-BR" sz="2400"/>
              <a:t>(a &lt; 0)</a:t>
            </a:r>
          </a:p>
        </p:txBody>
      </p:sp>
      <p:cxnSp>
        <p:nvCxnSpPr>
          <p:cNvPr id="26632" name="Conector de seta reta 11"/>
          <p:cNvCxnSpPr>
            <a:cxnSpLocks noChangeShapeType="1"/>
          </p:cNvCxnSpPr>
          <p:nvPr/>
        </p:nvCxnSpPr>
        <p:spPr bwMode="auto">
          <a:xfrm flipH="1" flipV="1">
            <a:off x="5256213" y="3563938"/>
            <a:ext cx="288925" cy="15843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6633" name="Conector de seta reta 13"/>
          <p:cNvCxnSpPr>
            <a:cxnSpLocks noChangeShapeType="1"/>
          </p:cNvCxnSpPr>
          <p:nvPr/>
        </p:nvCxnSpPr>
        <p:spPr bwMode="auto">
          <a:xfrm flipH="1" flipV="1">
            <a:off x="7993063" y="4500563"/>
            <a:ext cx="360362" cy="647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sp>
        <p:nvSpPr>
          <p:cNvPr id="26634" name="CaixaDeTexto 13"/>
          <p:cNvSpPr txBox="1">
            <a:spLocks noChangeArrowheads="1"/>
          </p:cNvSpPr>
          <p:nvPr/>
        </p:nvSpPr>
        <p:spPr bwMode="auto">
          <a:xfrm>
            <a:off x="5708650" y="6516688"/>
            <a:ext cx="27876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áreas semelhantes</a:t>
            </a:r>
          </a:p>
        </p:txBody>
      </p:sp>
      <p:cxnSp>
        <p:nvCxnSpPr>
          <p:cNvPr id="26635" name="Conector angulado 17"/>
          <p:cNvCxnSpPr>
            <a:cxnSpLocks noChangeShapeType="1"/>
          </p:cNvCxnSpPr>
          <p:nvPr/>
        </p:nvCxnSpPr>
        <p:spPr bwMode="auto">
          <a:xfrm rot="5400000" flipH="1" flipV="1">
            <a:off x="8363744" y="6433344"/>
            <a:ext cx="376238" cy="254000"/>
          </a:xfrm>
          <a:prstGeom prst="bentConnector3">
            <a:avLst>
              <a:gd name="adj1" fmla="val -1500"/>
            </a:avLst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  <p:cxnSp>
        <p:nvCxnSpPr>
          <p:cNvPr id="26636" name="Conector angulado 29"/>
          <p:cNvCxnSpPr>
            <a:cxnSpLocks noChangeShapeType="1"/>
          </p:cNvCxnSpPr>
          <p:nvPr/>
        </p:nvCxnSpPr>
        <p:spPr bwMode="auto">
          <a:xfrm rot="16200000" flipV="1">
            <a:off x="5381625" y="6432550"/>
            <a:ext cx="376238" cy="255588"/>
          </a:xfrm>
          <a:prstGeom prst="bentConnector3">
            <a:avLst>
              <a:gd name="adj1" fmla="val -1500"/>
            </a:avLst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 A segunda lei de Newton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 cstate="print"/>
          <a:srcRect l="2100" t="1373" r="2832" b="4222"/>
          <a:stretch>
            <a:fillRect/>
          </a:stretch>
        </p:blipFill>
        <p:spPr bwMode="auto">
          <a:xfrm>
            <a:off x="719138" y="3995738"/>
            <a:ext cx="3395662" cy="169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CaixaDeTexto 3"/>
          <p:cNvSpPr txBox="1">
            <a:spLocks noChangeArrowheads="1"/>
          </p:cNvSpPr>
          <p:nvPr/>
        </p:nvSpPr>
        <p:spPr bwMode="auto">
          <a:xfrm>
            <a:off x="576263" y="2984500"/>
            <a:ext cx="19827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dinamômetro</a:t>
            </a:r>
          </a:p>
        </p:txBody>
      </p:sp>
      <p:sp>
        <p:nvSpPr>
          <p:cNvPr id="27653" name="CaixaDeTexto 4"/>
          <p:cNvSpPr txBox="1">
            <a:spLocks noChangeArrowheads="1"/>
          </p:cNvSpPr>
          <p:nvPr/>
        </p:nvSpPr>
        <p:spPr bwMode="auto">
          <a:xfrm>
            <a:off x="3384550" y="3348038"/>
            <a:ext cx="75088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iCar</a:t>
            </a:r>
          </a:p>
        </p:txBody>
      </p:sp>
      <p:cxnSp>
        <p:nvCxnSpPr>
          <p:cNvPr id="27654" name="Conector de seta reta 6"/>
          <p:cNvCxnSpPr>
            <a:cxnSpLocks noChangeShapeType="1"/>
          </p:cNvCxnSpPr>
          <p:nvPr/>
        </p:nvCxnSpPr>
        <p:spPr bwMode="auto">
          <a:xfrm flipH="1">
            <a:off x="1368425" y="3419475"/>
            <a:ext cx="358775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55" name="Conector de seta reta 7"/>
          <p:cNvCxnSpPr>
            <a:cxnSpLocks noChangeShapeType="1"/>
          </p:cNvCxnSpPr>
          <p:nvPr/>
        </p:nvCxnSpPr>
        <p:spPr bwMode="auto">
          <a:xfrm flipH="1">
            <a:off x="2447925" y="3563938"/>
            <a:ext cx="863600" cy="431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3498850"/>
            <a:ext cx="4632325" cy="308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7" name="CaixaDeTexto 11"/>
          <p:cNvSpPr txBox="1">
            <a:spLocks noChangeArrowheads="1"/>
          </p:cNvSpPr>
          <p:nvPr/>
        </p:nvSpPr>
        <p:spPr bwMode="auto">
          <a:xfrm>
            <a:off x="5545138" y="1763713"/>
            <a:ext cx="3986212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acelerações para diferentes</a:t>
            </a:r>
            <a:br>
              <a:rPr lang="pt-BR" sz="2400"/>
            </a:br>
            <a:r>
              <a:rPr lang="pt-BR" sz="2400"/>
              <a:t>distensões iniciais do </a:t>
            </a:r>
            <a:br>
              <a:rPr lang="pt-BR" sz="2400"/>
            </a:br>
            <a:r>
              <a:rPr lang="pt-BR" sz="2400"/>
              <a:t>dinamômetro</a:t>
            </a:r>
          </a:p>
        </p:txBody>
      </p:sp>
      <p:cxnSp>
        <p:nvCxnSpPr>
          <p:cNvPr id="27658" name="Conector de seta reta 12"/>
          <p:cNvCxnSpPr>
            <a:cxnSpLocks noChangeShapeType="1"/>
          </p:cNvCxnSpPr>
          <p:nvPr/>
        </p:nvCxnSpPr>
        <p:spPr bwMode="auto">
          <a:xfrm flipH="1">
            <a:off x="5903913" y="3059113"/>
            <a:ext cx="431800" cy="1225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  <p:cxnSp>
        <p:nvCxnSpPr>
          <p:cNvPr id="27659" name="Conector de seta reta 14"/>
          <p:cNvCxnSpPr>
            <a:cxnSpLocks noChangeShapeType="1"/>
          </p:cNvCxnSpPr>
          <p:nvPr/>
        </p:nvCxnSpPr>
        <p:spPr bwMode="auto">
          <a:xfrm>
            <a:off x="6769100" y="2987675"/>
            <a:ext cx="2873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  <p:cxnSp>
        <p:nvCxnSpPr>
          <p:cNvPr id="27660" name="Conector de seta reta 17"/>
          <p:cNvCxnSpPr>
            <a:cxnSpLocks noChangeShapeType="1"/>
          </p:cNvCxnSpPr>
          <p:nvPr/>
        </p:nvCxnSpPr>
        <p:spPr bwMode="auto">
          <a:xfrm>
            <a:off x="7272338" y="2987675"/>
            <a:ext cx="504825" cy="1008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 A segunda lei de Newton</a:t>
            </a:r>
          </a:p>
        </p:txBody>
      </p:sp>
      <p:sp>
        <p:nvSpPr>
          <p:cNvPr id="28675" name="CaixaDeTexto 16"/>
          <p:cNvSpPr txBox="1">
            <a:spLocks noChangeArrowheads="1"/>
          </p:cNvSpPr>
          <p:nvPr/>
        </p:nvSpPr>
        <p:spPr bwMode="auto">
          <a:xfrm>
            <a:off x="2592388" y="5940425"/>
            <a:ext cx="5832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  Coeficiente angular da reta: 1,63 kg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  Massa do </a:t>
            </a:r>
            <a:r>
              <a:rPr lang="en-US" sz="2400" i="1">
                <a:solidFill>
                  <a:srgbClr val="000000"/>
                </a:solidFill>
              </a:rPr>
              <a:t>iCar + smartphone</a:t>
            </a:r>
            <a:r>
              <a:rPr lang="en-US" sz="2400">
                <a:solidFill>
                  <a:srgbClr val="000000"/>
                </a:solidFill>
              </a:rPr>
              <a:t>: 1,54 kg</a:t>
            </a:r>
          </a:p>
        </p:txBody>
      </p:sp>
      <p:grpSp>
        <p:nvGrpSpPr>
          <p:cNvPr id="28676" name="Grupo 20"/>
          <p:cNvGrpSpPr>
            <a:grpSpLocks/>
          </p:cNvGrpSpPr>
          <p:nvPr/>
        </p:nvGrpSpPr>
        <p:grpSpPr bwMode="auto">
          <a:xfrm>
            <a:off x="814388" y="1543050"/>
            <a:ext cx="7394575" cy="4037013"/>
            <a:chOff x="793277" y="1475581"/>
            <a:chExt cx="7395023" cy="4036225"/>
          </a:xfrm>
        </p:grpSpPr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32000" y="1475581"/>
              <a:ext cx="5956300" cy="39141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678" name="CaixaDeTexto 18"/>
            <p:cNvSpPr txBox="1">
              <a:spLocks noChangeArrowheads="1"/>
            </p:cNvSpPr>
            <p:nvPr/>
          </p:nvSpPr>
          <p:spPr bwMode="auto">
            <a:xfrm>
              <a:off x="793277" y="2712489"/>
              <a:ext cx="1726755" cy="7793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400"/>
                <a:t>força inicial</a:t>
              </a:r>
            </a:p>
            <a:p>
              <a:pPr algn="ctr"/>
              <a:r>
                <a:rPr lang="pt-BR" sz="2400"/>
                <a:t>(N)</a:t>
              </a:r>
            </a:p>
          </p:txBody>
        </p:sp>
        <p:sp>
          <p:nvSpPr>
            <p:cNvPr id="28679" name="CaixaDeTexto 19"/>
            <p:cNvSpPr txBox="1">
              <a:spLocks noChangeArrowheads="1"/>
            </p:cNvSpPr>
            <p:nvPr/>
          </p:nvSpPr>
          <p:spPr bwMode="auto">
            <a:xfrm>
              <a:off x="3528144" y="5075981"/>
              <a:ext cx="3813865" cy="435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aceleração máxima (m/s</a:t>
              </a:r>
              <a:r>
                <a:rPr lang="pt-BR" sz="2400" baseline="30000"/>
                <a:t>2</a:t>
              </a:r>
              <a:r>
                <a:rPr lang="pt-BR" sz="240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29699" name="Rectangle 1"/>
          <p:cNvSpPr>
            <a:spLocks noGrp="1" noChangeArrowheads="1"/>
          </p:cNvSpPr>
          <p:nvPr>
            <p:ph idx="1"/>
          </p:nvPr>
        </p:nvSpPr>
        <p:spPr>
          <a:xfrm>
            <a:off x="1008063" y="1619250"/>
            <a:ext cx="8208962" cy="2160588"/>
          </a:xfrm>
        </p:spPr>
        <p:txBody>
          <a:bodyPr tIns="24695"/>
          <a:lstStyle/>
          <a:p>
            <a:pPr algn="just" eaLnBrk="1" hangingPunct="1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PT" sz="2400" smtClean="0">
                <a:latin typeface="Times New Roman" pitchFamily="16" charset="0"/>
                <a:cs typeface="Times New Roman" pitchFamily="16" charset="0"/>
              </a:rPr>
              <a:t>O que ocorreria se repetíssemos o experimento, mas agora em vez de alterarmos a força mudássemos a massa do conjunto, acelerando-o sempre com a mesma força inicial? </a:t>
            </a:r>
          </a:p>
          <a:p>
            <a:pPr algn="just" eaLnBrk="1" hangingPunct="1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PT" sz="2400" smtClean="0">
                <a:latin typeface="Times New Roman" pitchFamily="16" charset="0"/>
                <a:cs typeface="Times New Roman" pitchFamily="16" charset="0"/>
              </a:rPr>
              <a:t>A maioria dos alunos afirmou que a aceleração deveria diminuir com o aumento da massa.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4067175"/>
            <a:ext cx="4090988" cy="277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1" name="CaixaDeTexto 4"/>
          <p:cNvSpPr txBox="1">
            <a:spLocks noChangeArrowheads="1"/>
          </p:cNvSpPr>
          <p:nvPr/>
        </p:nvSpPr>
        <p:spPr bwMode="auto">
          <a:xfrm>
            <a:off x="1125538" y="4716463"/>
            <a:ext cx="326707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/>
              <a:t>gráfico realizado por um aluno em resposta à questão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503238" y="160338"/>
            <a:ext cx="9070975" cy="1171575"/>
          </a:xfrm>
        </p:spPr>
        <p:txBody>
          <a:bodyPr tIns="38808" anchor="ctr"/>
          <a:lstStyle/>
          <a:p>
            <a:pPr marL="0" indent="0" algn="ctr" eaLnBrk="1" hangingPunct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3600" dirty="0" smtClean="0"/>
              <a:t>O </a:t>
            </a:r>
            <a:r>
              <a:rPr lang="en-US" sz="3600" i="1" dirty="0" err="1" smtClean="0"/>
              <a:t>iCar</a:t>
            </a:r>
            <a:r>
              <a:rPr lang="en-US" sz="3600" dirty="0" smtClean="0"/>
              <a:t> no </a:t>
            </a:r>
            <a:r>
              <a:rPr lang="en-US" sz="3600" dirty="0" err="1" smtClean="0"/>
              <a:t>plano</a:t>
            </a:r>
            <a:r>
              <a:rPr lang="en-US" sz="3600" dirty="0" smtClean="0"/>
              <a:t> </a:t>
            </a:r>
            <a:r>
              <a:rPr lang="en-US" sz="3600" dirty="0" err="1" smtClean="0"/>
              <a:t>inclinado</a:t>
            </a:r>
            <a:endParaRPr lang="en-US" sz="3600" dirty="0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583238" y="4572000"/>
            <a:ext cx="4281487" cy="1074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4695" rIns="0" bIns="0"/>
          <a:lstStyle/>
          <a:p>
            <a:pPr marL="431800" indent="-323850"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>
                <a:solidFill>
                  <a:srgbClr val="000000"/>
                </a:solidFill>
              </a:rPr>
              <a:t>aceleração medida = 2,3 m/s²</a:t>
            </a:r>
          </a:p>
          <a:p>
            <a:pPr marL="431800" indent="-323850" algn="ctr"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>
                <a:solidFill>
                  <a:srgbClr val="000000"/>
                </a:solidFill>
              </a:rPr>
              <a:t>g sen</a:t>
            </a:r>
            <a:r>
              <a:rPr lang="en-US" sz="2400">
                <a:solidFill>
                  <a:srgbClr val="000000"/>
                </a:solidFill>
                <a:sym typeface="Symbol" charset="2"/>
              </a:rPr>
              <a:t>(14,5) = 2,4 m/s</a:t>
            </a:r>
            <a:r>
              <a:rPr lang="en-US" sz="2400" baseline="30000">
                <a:solidFill>
                  <a:srgbClr val="000000"/>
                </a:solidFill>
                <a:sym typeface="Symbol" charset="2"/>
              </a:rPr>
              <a:t>2</a:t>
            </a:r>
            <a:r>
              <a:rPr lang="en-US" sz="2400">
                <a:solidFill>
                  <a:srgbClr val="000000"/>
                </a:solidFill>
                <a:sym typeface="Symbol" charset="2"/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950" y="1568450"/>
            <a:ext cx="4043363" cy="185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3814763"/>
            <a:ext cx="5257800" cy="3205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6" name="CaixaDeTexto 6"/>
          <p:cNvSpPr txBox="1">
            <a:spLocks noChangeArrowheads="1"/>
          </p:cNvSpPr>
          <p:nvPr/>
        </p:nvSpPr>
        <p:spPr bwMode="auto">
          <a:xfrm>
            <a:off x="5526088" y="1979613"/>
            <a:ext cx="41544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ângulo de inclinação = </a:t>
            </a:r>
            <a:r>
              <a:rPr lang="en-US" sz="2400">
                <a:solidFill>
                  <a:srgbClr val="000000"/>
                </a:solidFill>
                <a:sym typeface="Symbol" charset="2"/>
              </a:rPr>
              <a:t>14,5</a:t>
            </a:r>
            <a:r>
              <a:rPr lang="en-US" sz="2400"/>
              <a:t> </a:t>
            </a:r>
          </a:p>
          <a:p>
            <a:pPr algn="ctr"/>
            <a:r>
              <a:rPr lang="en-US" sz="2400"/>
              <a:t>(medido com o </a:t>
            </a:r>
            <a:r>
              <a:rPr lang="en-US" sz="2400" i="1"/>
              <a:t>tablet</a:t>
            </a:r>
            <a:r>
              <a:rPr lang="en-US" sz="240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31747" name="Espaço Reservado para Conteúdo 3"/>
          <p:cNvSpPr>
            <a:spLocks noGrp="1"/>
          </p:cNvSpPr>
          <p:nvPr>
            <p:ph idx="1"/>
          </p:nvPr>
        </p:nvSpPr>
        <p:spPr>
          <a:xfrm>
            <a:off x="574675" y="1474788"/>
            <a:ext cx="8929688" cy="53959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Se aumentarmos a massa do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iCar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de 200g e o deixarmos descer o plano inclinado, o que ocorrerá com a aceleração?</a:t>
            </a:r>
          </a:p>
          <a:p>
            <a:pPr lvl="2"/>
            <a:r>
              <a:rPr lang="pt-BR" smtClean="0">
                <a:latin typeface="Times New Roman" pitchFamily="16" charset="0"/>
                <a:cs typeface="Times New Roman" pitchFamily="16" charset="0"/>
              </a:rPr>
              <a:t>(i) Diminui.</a:t>
            </a:r>
          </a:p>
          <a:p>
            <a:pPr lvl="2"/>
            <a:r>
              <a:rPr lang="pt-BR" smtClean="0">
                <a:latin typeface="Times New Roman" pitchFamily="16" charset="0"/>
                <a:cs typeface="Times New Roman" pitchFamily="16" charset="0"/>
              </a:rPr>
              <a:t>(ii) Mantém-se a mesma.</a:t>
            </a:r>
          </a:p>
          <a:p>
            <a:pPr lvl="2"/>
            <a:r>
              <a:rPr lang="pt-BR" smtClean="0">
                <a:latin typeface="Times New Roman" pitchFamily="16" charset="0"/>
                <a:cs typeface="Times New Roman" pitchFamily="16" charset="0"/>
              </a:rPr>
              <a:t>(iii) Aumenta.</a:t>
            </a:r>
          </a:p>
          <a:p>
            <a:pPr lvl="2"/>
            <a:endParaRPr lang="pt-BR" sz="800" smtClean="0">
              <a:latin typeface="Times New Roman" pitchFamily="16" charset="0"/>
              <a:cs typeface="Times New Roman" pitchFamily="16" charset="0"/>
            </a:endParaRPr>
          </a:p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De 32 alunos, 9 deram a resposta correta (ii). A alternativa (iii) foi a escolhida por 18 alunos, mais da metade do total. A opção (i) foi escolhida por 7 alunos.</a:t>
            </a:r>
          </a:p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Apesar de terem discutido a queda livre corpos de massas diferentes em um experimento anterior, a maior parte dos alunos não fez a conexão entre as duas situações.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32771" name="Espaço Reservado para Conteúdo 4"/>
          <p:cNvSpPr>
            <a:spLocks noGrp="1"/>
          </p:cNvSpPr>
          <p:nvPr>
            <p:ph idx="1"/>
          </p:nvPr>
        </p:nvSpPr>
        <p:spPr>
          <a:xfrm>
            <a:off x="503238" y="2055813"/>
            <a:ext cx="4608512" cy="787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Extensão do experimento: o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iCar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sobe e desce a ladeira.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925" y="1474788"/>
            <a:ext cx="3792538" cy="173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5825" y="3492500"/>
            <a:ext cx="6022975" cy="355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Discussão com os alunos</a:t>
            </a:r>
          </a:p>
        </p:txBody>
      </p:sp>
      <p:sp>
        <p:nvSpPr>
          <p:cNvPr id="33795" name="Espaço Reservado para Conteúdo 8"/>
          <p:cNvSpPr>
            <a:spLocks noGrp="1"/>
          </p:cNvSpPr>
          <p:nvPr>
            <p:ph idx="1"/>
          </p:nvPr>
        </p:nvSpPr>
        <p:spPr>
          <a:xfrm>
            <a:off x="790575" y="1528763"/>
            <a:ext cx="8137525" cy="541972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O que acontece com a aceleração do </a:t>
            </a:r>
            <a:r>
              <a:rPr lang="pt-BR" sz="2400" i="1" smtClean="0">
                <a:latin typeface="Times New Roman" pitchFamily="16" charset="0"/>
                <a:cs typeface="Times New Roman" pitchFamily="16" charset="0"/>
              </a:rPr>
              <a:t>iCar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 quando ele está no ponto máximo de sua trajetória? </a:t>
            </a:r>
          </a:p>
          <a:p>
            <a:pPr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Sem exceção, todos responderam que a aceleração caía a </a:t>
            </a:r>
            <a:r>
              <a:rPr lang="pt-BR" sz="2400" b="1" smtClean="0">
                <a:latin typeface="Times New Roman" pitchFamily="16" charset="0"/>
                <a:cs typeface="Times New Roman" pitchFamily="16" charset="0"/>
              </a:rPr>
              <a:t>zero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pt-BR" sz="2400" i="1" smtClean="0">
                <a:latin typeface="Times New Roman" pitchFamily="16" charset="0"/>
                <a:cs typeface="Times New Roman" pitchFamily="16" charset="0"/>
              </a:rPr>
              <a:t>Isso tendo à sua frente um gráfico do resultado experimental, que dizia outra coisa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! </a:t>
            </a:r>
          </a:p>
          <a:p>
            <a:pPr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Em seguida os alunos foram solicitados a apontar no gráfico (que continuava projetado à vista de todos) o instante de tempo em que o valor a aceleração assumia o valor zero.</a:t>
            </a:r>
          </a:p>
          <a:p>
            <a:pPr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Os alunos responderam que não havia esse instante. </a:t>
            </a:r>
          </a:p>
          <a:p>
            <a:pPr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Perguntados sobre por que, então, haviam afirmado que a aceleração era zero quando o carrinho chegava no ponto mais alto, os alunos disseram, em grande maioria, que </a:t>
            </a:r>
            <a:r>
              <a:rPr lang="pt-BR" sz="2400" i="1" smtClean="0">
                <a:latin typeface="Times New Roman" pitchFamily="16" charset="0"/>
                <a:cs typeface="Times New Roman" pitchFamily="16" charset="0"/>
              </a:rPr>
              <a:t>isso era óbvio e que não precisavam do gráfico para responder à questão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Resumo</a:t>
            </a:r>
            <a:endParaRPr lang="en-US" sz="3600" dirty="0" smtClean="0"/>
          </a:p>
        </p:txBody>
      </p:sp>
      <p:sp>
        <p:nvSpPr>
          <p:cNvPr id="8195" name="Espaço Reservado para Conteúdo 3"/>
          <p:cNvSpPr>
            <a:spLocks noGrp="1"/>
          </p:cNvSpPr>
          <p:nvPr>
            <p:ph idx="1"/>
          </p:nvPr>
        </p:nvSpPr>
        <p:spPr>
          <a:xfrm>
            <a:off x="1008063" y="1619597"/>
            <a:ext cx="8064500" cy="5400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400" dirty="0" smtClean="0"/>
              <a:t>O laboratório didático no ensino de física</a:t>
            </a:r>
          </a:p>
          <a:p>
            <a:pPr>
              <a:buFont typeface="Arial" charset="0"/>
              <a:buChar char="•"/>
            </a:pPr>
            <a:r>
              <a:rPr lang="pt-BR" sz="2400" dirty="0" smtClean="0"/>
              <a:t>O computador no laboratório didático</a:t>
            </a:r>
          </a:p>
          <a:p>
            <a:pPr>
              <a:buFont typeface="Arial" charset="0"/>
              <a:buChar char="•"/>
            </a:pPr>
            <a:r>
              <a:rPr lang="pt-BR" sz="2400" i="1" dirty="0" err="1" smtClean="0"/>
              <a:t>Smartphones</a:t>
            </a:r>
            <a:r>
              <a:rPr lang="pt-BR" sz="2400" dirty="0" smtClean="0"/>
              <a:t> e </a:t>
            </a:r>
            <a:r>
              <a:rPr lang="pt-BR" sz="2400" i="1" dirty="0" err="1" smtClean="0"/>
              <a:t>tablets</a:t>
            </a:r>
            <a:r>
              <a:rPr lang="pt-BR" sz="2400" dirty="0" smtClean="0"/>
              <a:t> no laboratório</a:t>
            </a:r>
          </a:p>
          <a:p>
            <a:pPr>
              <a:buFont typeface="Arial" charset="0"/>
              <a:buChar char="•"/>
            </a:pPr>
            <a:r>
              <a:rPr lang="pt-BR" sz="2400" dirty="0" smtClean="0"/>
              <a:t>Experimentos com: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/>
              <a:t>Acelerômetro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err="1" smtClean="0"/>
              <a:t>Magnetômetro</a:t>
            </a:r>
            <a:endParaRPr lang="pt-BR" sz="2400" dirty="0" smtClean="0"/>
          </a:p>
          <a:p>
            <a:pPr lvl="1">
              <a:buFont typeface="Arial" pitchFamily="34" charset="0"/>
              <a:buChar char="•"/>
            </a:pPr>
            <a:r>
              <a:rPr lang="pt-BR" sz="2400" dirty="0" smtClean="0"/>
              <a:t>Microfone</a:t>
            </a:r>
            <a:endParaRPr lang="pt-BR" sz="2400" i="1" dirty="0" smtClean="0"/>
          </a:p>
          <a:p>
            <a:pPr lvl="1">
              <a:buFont typeface="Arial" pitchFamily="34" charset="0"/>
              <a:buChar char="•"/>
            </a:pPr>
            <a:r>
              <a:rPr lang="pt-BR" sz="2400" dirty="0" smtClean="0"/>
              <a:t>Giroscópio</a:t>
            </a:r>
          </a:p>
          <a:p>
            <a:pPr>
              <a:buFont typeface="Arial" charset="0"/>
              <a:buChar char="•"/>
            </a:pPr>
            <a:r>
              <a:rPr lang="pt-BR" sz="2400" dirty="0" smtClean="0"/>
              <a:t>Comentários finais</a:t>
            </a:r>
            <a:endParaRPr lang="pt-BR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O magnetômetro</a:t>
            </a:r>
          </a:p>
        </p:txBody>
      </p:sp>
      <p:sp>
        <p:nvSpPr>
          <p:cNvPr id="36867" name="Espaço Reservado para Conteúdo 6"/>
          <p:cNvSpPr>
            <a:spLocks noGrp="1"/>
          </p:cNvSpPr>
          <p:nvPr>
            <p:ph idx="1"/>
          </p:nvPr>
        </p:nvSpPr>
        <p:spPr>
          <a:xfrm>
            <a:off x="4248150" y="2200275"/>
            <a:ext cx="5113338" cy="388302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Mede as componentes do campo magnético ao longo de três eixos perpendiculares entre si.</a:t>
            </a:r>
          </a:p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Limite: ±2 mT em cada componente.</a:t>
            </a:r>
          </a:p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Existem programas que leem o magnetômetro e apresentam os resultados em diferentes formas.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1979613"/>
            <a:ext cx="2779713" cy="417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752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3600" smtClean="0"/>
              <a:t>Campo magnético de uma bobina</a:t>
            </a:r>
          </a:p>
        </p:txBody>
      </p:sp>
      <p:sp>
        <p:nvSpPr>
          <p:cNvPr id="37891" name="Espaço Reservado para Conteúdo 8"/>
          <p:cNvSpPr>
            <a:spLocks noGrp="1"/>
          </p:cNvSpPr>
          <p:nvPr>
            <p:ph idx="1"/>
          </p:nvPr>
        </p:nvSpPr>
        <p:spPr>
          <a:xfrm>
            <a:off x="3095625" y="5003800"/>
            <a:ext cx="4465638" cy="1871663"/>
          </a:xfrm>
        </p:spPr>
        <p:txBody>
          <a:bodyPr/>
          <a:lstStyle/>
          <a:p>
            <a:r>
              <a:rPr lang="pt-BR" smtClean="0">
                <a:latin typeface="Times New Roman" pitchFamily="16" charset="0"/>
                <a:cs typeface="Times New Roman" pitchFamily="16" charset="0"/>
              </a:rPr>
              <a:t>Experimentos:</a:t>
            </a:r>
          </a:p>
          <a:p>
            <a:pPr>
              <a:buFont typeface="Arial" charset="0"/>
              <a:buChar char="•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campo </a:t>
            </a:r>
            <a:r>
              <a:rPr lang="pt-BR" smtClean="0">
                <a:latin typeface="Times New Roman" pitchFamily="16" charset="0"/>
                <a:cs typeface="Times New Roman" pitchFamily="16" charset="0"/>
                <a:sym typeface="Symbol" charset="2"/>
              </a:rPr>
              <a:t></a:t>
            </a:r>
            <a:r>
              <a:rPr lang="pt-BR" smtClean="0">
                <a:latin typeface="Times New Roman" pitchFamily="16" charset="0"/>
                <a:cs typeface="Times New Roman" pitchFamily="16" charset="0"/>
              </a:rPr>
              <a:t> corrente</a:t>
            </a:r>
          </a:p>
          <a:p>
            <a:pPr>
              <a:buFont typeface="Arial" charset="0"/>
              <a:buChar char="•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campo </a:t>
            </a:r>
            <a:r>
              <a:rPr lang="pt-BR" smtClean="0">
                <a:latin typeface="Times New Roman" pitchFamily="16" charset="0"/>
                <a:cs typeface="Times New Roman" pitchFamily="16" charset="0"/>
                <a:sym typeface="Symbol" charset="2"/>
              </a:rPr>
              <a:t></a:t>
            </a:r>
            <a:r>
              <a:rPr lang="pt-BR" smtClean="0">
                <a:latin typeface="Times New Roman" pitchFamily="16" charset="0"/>
                <a:cs typeface="Times New Roman" pitchFamily="16" charset="0"/>
              </a:rPr>
              <a:t> distância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0688" y="1547813"/>
            <a:ext cx="4017962" cy="2976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752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3600" smtClean="0"/>
              <a:t>Campo magnético de uma bobina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2627313"/>
            <a:ext cx="4114800" cy="3138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0" y="2611438"/>
            <a:ext cx="4343400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7" name="CaixaDeTexto 9"/>
          <p:cNvSpPr txBox="1">
            <a:spLocks noChangeArrowheads="1"/>
          </p:cNvSpPr>
          <p:nvPr/>
        </p:nvSpPr>
        <p:spPr bwMode="auto">
          <a:xfrm>
            <a:off x="2303463" y="5995988"/>
            <a:ext cx="1320800" cy="663575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/>
              <a:t>B </a:t>
            </a:r>
            <a:r>
              <a:rPr lang="pt-BR" sz="4000">
                <a:sym typeface="Symbol" charset="2"/>
              </a:rPr>
              <a:t> I</a:t>
            </a:r>
            <a:endParaRPr lang="pt-BR" sz="4000"/>
          </a:p>
        </p:txBody>
      </p:sp>
      <p:sp>
        <p:nvSpPr>
          <p:cNvPr id="38918" name="CaixaDeTexto 11"/>
          <p:cNvSpPr txBox="1">
            <a:spLocks noChangeArrowheads="1"/>
          </p:cNvSpPr>
          <p:nvPr/>
        </p:nvSpPr>
        <p:spPr bwMode="auto">
          <a:xfrm>
            <a:off x="6673850" y="5978525"/>
            <a:ext cx="1966913" cy="665163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/>
              <a:t>B </a:t>
            </a:r>
            <a:r>
              <a:rPr lang="pt-BR" sz="4000">
                <a:sym typeface="Symbol" charset="2"/>
              </a:rPr>
              <a:t> 1/r</a:t>
            </a:r>
            <a:r>
              <a:rPr lang="pt-BR" sz="4000" baseline="30000">
                <a:sym typeface="Symbol" charset="2"/>
              </a:rPr>
              <a:t>3</a:t>
            </a:r>
            <a:endParaRPr lang="pt-BR" sz="4000" baseline="30000"/>
          </a:p>
        </p:txBody>
      </p:sp>
      <p:sp>
        <p:nvSpPr>
          <p:cNvPr id="38919" name="CaixaDeTexto 12"/>
          <p:cNvSpPr txBox="1">
            <a:spLocks noChangeArrowheads="1"/>
          </p:cNvSpPr>
          <p:nvPr/>
        </p:nvSpPr>
        <p:spPr bwMode="auto">
          <a:xfrm>
            <a:off x="4017963" y="1763713"/>
            <a:ext cx="21018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>
                <a:latin typeface="Times New Roman" pitchFamily="16" charset="0"/>
                <a:cs typeface="Times New Roman" pitchFamily="16" charset="0"/>
              </a:rPr>
              <a:t>Resultados: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Campo magnético de um imã</a:t>
            </a:r>
          </a:p>
        </p:txBody>
      </p:sp>
      <p:grpSp>
        <p:nvGrpSpPr>
          <p:cNvPr id="39939" name="Grupo 14"/>
          <p:cNvGrpSpPr>
            <a:grpSpLocks/>
          </p:cNvGrpSpPr>
          <p:nvPr/>
        </p:nvGrpSpPr>
        <p:grpSpPr bwMode="auto">
          <a:xfrm>
            <a:off x="647700" y="1922463"/>
            <a:ext cx="8964613" cy="3657600"/>
            <a:chOff x="719832" y="1600200"/>
            <a:chExt cx="8964488" cy="3657600"/>
          </a:xfrm>
        </p:grpSpPr>
        <p:pic>
          <p:nvPicPr>
            <p:cNvPr id="399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12320" y="1600200"/>
              <a:ext cx="4572000" cy="3657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39943" name="Grupo 10"/>
            <p:cNvGrpSpPr>
              <a:grpSpLocks/>
            </p:cNvGrpSpPr>
            <p:nvPr/>
          </p:nvGrpSpPr>
          <p:grpSpPr bwMode="auto">
            <a:xfrm>
              <a:off x="719832" y="1945624"/>
              <a:ext cx="4099636" cy="3130357"/>
              <a:chOff x="719832" y="1729600"/>
              <a:chExt cx="4099636" cy="3130357"/>
            </a:xfrm>
          </p:grpSpPr>
          <p:pic>
            <p:nvPicPr>
              <p:cNvPr id="3994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9832" y="1729600"/>
                <a:ext cx="3939193" cy="255429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39945" name="CaixaDeTexto 7"/>
              <p:cNvSpPr txBox="1">
                <a:spLocks noChangeArrowheads="1"/>
              </p:cNvSpPr>
              <p:nvPr/>
            </p:nvSpPr>
            <p:spPr bwMode="auto">
              <a:xfrm>
                <a:off x="4104208" y="4424132"/>
                <a:ext cx="715260" cy="435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400" b="1"/>
                  <a:t>imã</a:t>
                </a:r>
              </a:p>
            </p:txBody>
          </p:sp>
          <p:cxnSp>
            <p:nvCxnSpPr>
              <p:cNvPr id="39946" name="Conector de seta reta 9"/>
              <p:cNvCxnSpPr>
                <a:cxnSpLocks noChangeShapeType="1"/>
              </p:cNvCxnSpPr>
              <p:nvPr/>
            </p:nvCxnSpPr>
            <p:spPr bwMode="auto">
              <a:xfrm flipV="1">
                <a:off x="4406095" y="3923853"/>
                <a:ext cx="0" cy="504056"/>
              </a:xfrm>
              <a:prstGeom prst="straightConnector1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  <p:sp>
        <p:nvSpPr>
          <p:cNvPr id="39940" name="CaixaDeTexto 12"/>
          <p:cNvSpPr txBox="1">
            <a:spLocks noChangeArrowheads="1"/>
          </p:cNvSpPr>
          <p:nvPr/>
        </p:nvSpPr>
        <p:spPr bwMode="auto">
          <a:xfrm>
            <a:off x="7272338" y="2251075"/>
            <a:ext cx="1966912" cy="665163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/>
              <a:t>B </a:t>
            </a:r>
            <a:r>
              <a:rPr lang="pt-BR" sz="4000">
                <a:sym typeface="Symbol" charset="2"/>
              </a:rPr>
              <a:t> 1/r</a:t>
            </a:r>
            <a:r>
              <a:rPr lang="pt-BR" sz="4000" baseline="30000">
                <a:sym typeface="Symbol" charset="2"/>
              </a:rPr>
              <a:t>3</a:t>
            </a:r>
            <a:endParaRPr lang="pt-BR" sz="4000" baseline="30000"/>
          </a:p>
        </p:txBody>
      </p:sp>
      <p:sp>
        <p:nvSpPr>
          <p:cNvPr id="39941" name="CaixaDeTexto 13"/>
          <p:cNvSpPr txBox="1">
            <a:spLocks noChangeArrowheads="1"/>
          </p:cNvSpPr>
          <p:nvPr/>
        </p:nvSpPr>
        <p:spPr bwMode="auto">
          <a:xfrm>
            <a:off x="1368425" y="5940425"/>
            <a:ext cx="7416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latin typeface="Times New Roman" pitchFamily="16" charset="0"/>
                <a:cs typeface="Times New Roman" pitchFamily="16" charset="0"/>
              </a:rPr>
              <a:t>Os campos da bobina e do imã são semelhantes!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752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Experimentos</a:t>
            </a:r>
            <a:r>
              <a:rPr lang="en-US" sz="3600" dirty="0" smtClean="0"/>
              <a:t> com o </a:t>
            </a:r>
            <a:r>
              <a:rPr lang="en-US" sz="3600" dirty="0" err="1" smtClean="0"/>
              <a:t>microfone</a:t>
            </a:r>
            <a:endParaRPr lang="en-US" sz="3600" i="1" dirty="0" smtClean="0"/>
          </a:p>
        </p:txBody>
      </p:sp>
      <p:sp>
        <p:nvSpPr>
          <p:cNvPr id="44035" name="Espaço Reservado para Conteúdo 6"/>
          <p:cNvSpPr>
            <a:spLocks noGrp="1"/>
          </p:cNvSpPr>
          <p:nvPr>
            <p:ph idx="1"/>
          </p:nvPr>
        </p:nvSpPr>
        <p:spPr>
          <a:xfrm>
            <a:off x="4679950" y="2032000"/>
            <a:ext cx="4968875" cy="434022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Smartphones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têm sistemas de processamento de áudio quase tão poderosos quanto os de computadores convencionais.</a:t>
            </a:r>
          </a:p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Existem vários programas </a:t>
            </a:r>
            <a:br>
              <a:rPr lang="pt-BR" sz="280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que permitem a gravação e visualização da onda sonora.</a:t>
            </a:r>
          </a:p>
          <a:p>
            <a:pPr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Alguns programas também fazem análises de Fourier.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692275"/>
            <a:ext cx="3779837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356100"/>
            <a:ext cx="3779837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Frequência e timbre</a:t>
            </a:r>
          </a:p>
        </p:txBody>
      </p:sp>
      <p:grpSp>
        <p:nvGrpSpPr>
          <p:cNvPr id="45059" name="Grupo 17"/>
          <p:cNvGrpSpPr>
            <a:grpSpLocks/>
          </p:cNvGrpSpPr>
          <p:nvPr/>
        </p:nvGrpSpPr>
        <p:grpSpPr bwMode="auto">
          <a:xfrm>
            <a:off x="503238" y="1835150"/>
            <a:ext cx="8858250" cy="4900613"/>
            <a:chOff x="503808" y="1979637"/>
            <a:chExt cx="8856984" cy="4900321"/>
          </a:xfrm>
        </p:grpSpPr>
        <p:pic>
          <p:nvPicPr>
            <p:cNvPr id="45060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7737" y="1979637"/>
              <a:ext cx="7200000" cy="1982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792" y="4283893"/>
              <a:ext cx="7200000" cy="19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CaixaDeTexto 9"/>
            <p:cNvSpPr txBox="1">
              <a:spLocks noChangeArrowheads="1"/>
            </p:cNvSpPr>
            <p:nvPr/>
          </p:nvSpPr>
          <p:spPr bwMode="auto">
            <a:xfrm>
              <a:off x="642136" y="2843733"/>
              <a:ext cx="122982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assovio</a:t>
              </a:r>
            </a:p>
          </p:txBody>
        </p:sp>
        <p:sp>
          <p:nvSpPr>
            <p:cNvPr id="45063" name="CaixaDeTexto 10"/>
            <p:cNvSpPr txBox="1">
              <a:spLocks noChangeArrowheads="1"/>
            </p:cNvSpPr>
            <p:nvPr/>
          </p:nvSpPr>
          <p:spPr bwMode="auto">
            <a:xfrm>
              <a:off x="503808" y="4787949"/>
              <a:ext cx="1468672" cy="77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400"/>
                <a:t>corda de </a:t>
              </a:r>
            </a:p>
            <a:p>
              <a:pPr algn="ctr"/>
              <a:r>
                <a:rPr lang="pt-BR" sz="2400"/>
                <a:t>guitarra</a:t>
              </a:r>
            </a:p>
          </p:txBody>
        </p:sp>
        <p:sp>
          <p:nvSpPr>
            <p:cNvPr id="45064" name="CaixaDeTexto 11"/>
            <p:cNvSpPr txBox="1">
              <a:spLocks noChangeArrowheads="1"/>
            </p:cNvSpPr>
            <p:nvPr/>
          </p:nvSpPr>
          <p:spPr bwMode="auto">
            <a:xfrm>
              <a:off x="3200125" y="6444133"/>
              <a:ext cx="1624163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frequência</a:t>
              </a:r>
            </a:p>
          </p:txBody>
        </p:sp>
        <p:cxnSp>
          <p:nvCxnSpPr>
            <p:cNvPr id="45065" name="Conector de seta reta 13"/>
            <p:cNvCxnSpPr>
              <a:cxnSpLocks noChangeShapeType="1"/>
            </p:cNvCxnSpPr>
            <p:nvPr/>
          </p:nvCxnSpPr>
          <p:spPr bwMode="auto">
            <a:xfrm>
              <a:off x="2528421" y="6444133"/>
              <a:ext cx="280831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5066" name="CaixaDeTexto 15"/>
            <p:cNvSpPr txBox="1">
              <a:spLocks noChangeArrowheads="1"/>
            </p:cNvSpPr>
            <p:nvPr/>
          </p:nvSpPr>
          <p:spPr bwMode="auto">
            <a:xfrm>
              <a:off x="7128544" y="6444133"/>
              <a:ext cx="1040670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tempo</a:t>
              </a:r>
            </a:p>
          </p:txBody>
        </p:sp>
        <p:cxnSp>
          <p:nvCxnSpPr>
            <p:cNvPr id="45067" name="Conector de seta reta 16"/>
            <p:cNvCxnSpPr>
              <a:cxnSpLocks noChangeShapeType="1"/>
            </p:cNvCxnSpPr>
            <p:nvPr/>
          </p:nvCxnSpPr>
          <p:spPr bwMode="auto">
            <a:xfrm>
              <a:off x="6120432" y="6444133"/>
              <a:ext cx="280831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79388"/>
            <a:ext cx="9069387" cy="1260475"/>
          </a:xfrm>
        </p:spPr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smtClean="0"/>
              <a:t>A </a:t>
            </a:r>
            <a:r>
              <a:rPr lang="en-US" sz="3600" dirty="0" err="1" smtClean="0"/>
              <a:t>velocidade</a:t>
            </a:r>
            <a:r>
              <a:rPr lang="en-US" sz="3600" dirty="0" smtClean="0"/>
              <a:t> do </a:t>
            </a:r>
            <a:r>
              <a:rPr lang="en-US" sz="3600" dirty="0" err="1" smtClean="0"/>
              <a:t>som</a:t>
            </a:r>
            <a:endParaRPr lang="en-US" sz="3600" dirty="0" smtClean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455738"/>
            <a:ext cx="25146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5219700"/>
            <a:ext cx="3641725" cy="795338"/>
          </a:xfrm>
          <a:prstGeom prst="rect">
            <a:avLst/>
          </a:prstGeom>
          <a:solidFill>
            <a:srgbClr val="FCFEB0"/>
          </a:solidFill>
          <a:ln w="9525">
            <a:solidFill>
              <a:srgbClr val="FF0000"/>
            </a:solidFill>
            <a:round/>
            <a:headEnd/>
            <a:tailEnd/>
          </a:ln>
        </p:spPr>
      </p:pic>
      <p:sp>
        <p:nvSpPr>
          <p:cNvPr id="46085" name="CaixaDeTexto 6"/>
          <p:cNvSpPr txBox="1">
            <a:spLocks noChangeArrowheads="1"/>
          </p:cNvSpPr>
          <p:nvPr/>
        </p:nvSpPr>
        <p:spPr bwMode="auto">
          <a:xfrm>
            <a:off x="576263" y="1446213"/>
            <a:ext cx="4824412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Medida da velocidade do som </a:t>
            </a:r>
            <a:br>
              <a:rPr lang="pt-BR" sz="2800">
                <a:latin typeface="Times New Roman" pitchFamily="16" charset="0"/>
                <a:cs typeface="Times New Roman" pitchFamily="16" charset="0"/>
              </a:rPr>
            </a:br>
            <a:r>
              <a:rPr lang="pt-BR" sz="2800">
                <a:latin typeface="Times New Roman" pitchFamily="16" charset="0"/>
                <a:cs typeface="Times New Roman" pitchFamily="16" charset="0"/>
              </a:rPr>
              <a:t>   usando apenas cinemática</a:t>
            </a:r>
            <a:r>
              <a:rPr lang="pt-BR" sz="2800" baseline="30000">
                <a:latin typeface="Times New Roman" pitchFamily="16" charset="0"/>
                <a:cs typeface="Times New Roman" pitchFamily="16" charset="0"/>
              </a:rPr>
              <a:t>*</a:t>
            </a:r>
            <a:r>
              <a:rPr lang="pt-BR" sz="2800">
                <a:latin typeface="Times New Roman" pitchFamily="16" charset="0"/>
                <a:cs typeface="Times New Roman" pitchFamily="16" charset="0"/>
              </a:rPr>
              <a:t>.</a:t>
            </a:r>
          </a:p>
        </p:txBody>
      </p:sp>
      <p:sp>
        <p:nvSpPr>
          <p:cNvPr id="46086" name="CaixaDeTexto 7"/>
          <p:cNvSpPr txBox="1">
            <a:spLocks noChangeArrowheads="1"/>
          </p:cNvSpPr>
          <p:nvPr/>
        </p:nvSpPr>
        <p:spPr bwMode="auto">
          <a:xfrm>
            <a:off x="3836988" y="2627313"/>
            <a:ext cx="1708150" cy="379412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/>
              <a:t>“tubo sonoro”</a:t>
            </a:r>
          </a:p>
        </p:txBody>
      </p:sp>
      <p:cxnSp>
        <p:nvCxnSpPr>
          <p:cNvPr id="46087" name="Conector de seta reta 9"/>
          <p:cNvCxnSpPr>
            <a:cxnSpLocks noChangeShapeType="1"/>
          </p:cNvCxnSpPr>
          <p:nvPr/>
        </p:nvCxnSpPr>
        <p:spPr bwMode="auto">
          <a:xfrm>
            <a:off x="5616575" y="2916238"/>
            <a:ext cx="2016125" cy="10795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prstDash val="lgDash"/>
            <a:round/>
            <a:headEnd/>
            <a:tailEnd type="arrow" w="med" len="med"/>
          </a:ln>
        </p:spPr>
      </p:cxnSp>
      <p:grpSp>
        <p:nvGrpSpPr>
          <p:cNvPr id="46088" name="Grupo 18"/>
          <p:cNvGrpSpPr>
            <a:grpSpLocks/>
          </p:cNvGrpSpPr>
          <p:nvPr/>
        </p:nvGrpSpPr>
        <p:grpSpPr bwMode="auto">
          <a:xfrm>
            <a:off x="576263" y="3275013"/>
            <a:ext cx="4679950" cy="3817937"/>
            <a:chOff x="431800" y="3187048"/>
            <a:chExt cx="4680520" cy="3817292"/>
          </a:xfrm>
        </p:grpSpPr>
        <p:pic>
          <p:nvPicPr>
            <p:cNvPr id="4609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2374" y="4067869"/>
              <a:ext cx="4559946" cy="29364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6091" name="CaixaDeTexto 12"/>
            <p:cNvSpPr txBox="1">
              <a:spLocks noChangeArrowheads="1"/>
            </p:cNvSpPr>
            <p:nvPr/>
          </p:nvSpPr>
          <p:spPr bwMode="auto">
            <a:xfrm>
              <a:off x="431800" y="3187048"/>
              <a:ext cx="2952328" cy="664797"/>
            </a:xfrm>
            <a:prstGeom prst="rect">
              <a:avLst/>
            </a:prstGeom>
            <a:solidFill>
              <a:srgbClr val="FCFEB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/>
                <a:t>pulso sonoro: ida e volta por dentro do tubo</a:t>
              </a:r>
            </a:p>
          </p:txBody>
        </p:sp>
        <p:cxnSp>
          <p:nvCxnSpPr>
            <p:cNvPr id="46092" name="Conector de seta reta 13"/>
            <p:cNvCxnSpPr>
              <a:cxnSpLocks noChangeShapeType="1"/>
            </p:cNvCxnSpPr>
            <p:nvPr/>
          </p:nvCxnSpPr>
          <p:spPr bwMode="auto">
            <a:xfrm>
              <a:off x="863848" y="3851845"/>
              <a:ext cx="432048" cy="115212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prstDash val="sysDash"/>
              <a:round/>
              <a:headEnd/>
              <a:tailEnd type="arrow" w="med" len="med"/>
            </a:ln>
          </p:spPr>
        </p:cxnSp>
      </p:grpSp>
      <p:sp>
        <p:nvSpPr>
          <p:cNvPr id="46089" name="CaixaDeTexto 17"/>
          <p:cNvSpPr txBox="1">
            <a:spLocks noChangeArrowheads="1"/>
          </p:cNvSpPr>
          <p:nvPr/>
        </p:nvSpPr>
        <p:spPr bwMode="auto">
          <a:xfrm>
            <a:off x="6121400" y="6516688"/>
            <a:ext cx="367188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rgbClr val="002060"/>
                </a:solidFill>
              </a:rPr>
              <a:t>* Sergio Tobias da Silva, Dissertação de Mestrado, Programa de Ensino de Física, UFRJ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Acústica de uma garrafa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3" y="1595933"/>
            <a:ext cx="5038563" cy="503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16012" y="2519891"/>
            <a:ext cx="3848488" cy="4101824"/>
            <a:chOff x="2361" y="1440"/>
            <a:chExt cx="2199" cy="2344"/>
          </a:xfrm>
        </p:grpSpPr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-4065" t="46341" r="37003"/>
            <a:stretch>
              <a:fillRect/>
            </a:stretch>
          </p:blipFill>
          <p:spPr bwMode="auto">
            <a:xfrm>
              <a:off x="2688" y="1872"/>
              <a:ext cx="1584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Text Box 10"/>
            <p:cNvSpPr txBox="1">
              <a:spLocks noChangeArrowheads="1"/>
            </p:cNvSpPr>
            <p:nvPr/>
          </p:nvSpPr>
          <p:spPr bwMode="auto">
            <a:xfrm>
              <a:off x="2361" y="1440"/>
              <a:ext cx="21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600" dirty="0" smtClean="0">
                  <a:solidFill>
                    <a:srgbClr val="000000"/>
                  </a:solidFill>
                  <a:ea typeface="+mn-ea"/>
                </a:rPr>
                <a:t>tubo aberto ou fechado?</a:t>
              </a:r>
            </a:p>
          </p:txBody>
        </p:sp>
        <p:graphicFrame>
          <p:nvGraphicFramePr>
            <p:cNvPr id="8194" name="Object 11"/>
            <p:cNvGraphicFramePr>
              <a:graphicFrameLocks noChangeAspect="1"/>
            </p:cNvGraphicFramePr>
            <p:nvPr/>
          </p:nvGraphicFramePr>
          <p:xfrm>
            <a:off x="2768" y="3600"/>
            <a:ext cx="544" cy="184"/>
          </p:xfrm>
          <a:graphic>
            <a:graphicData uri="http://schemas.openxmlformats.org/presentationml/2006/ole">
              <p:oleObj spid="_x0000_s106498" name="Equation" r:id="rId5" imgW="863280" imgH="291960" progId="Equation.3">
                <p:embed/>
              </p:oleObj>
            </a:graphicData>
          </a:graphic>
        </p:graphicFrame>
        <p:graphicFrame>
          <p:nvGraphicFramePr>
            <p:cNvPr id="8195" name="Object 12"/>
            <p:cNvGraphicFramePr>
              <a:graphicFrameLocks noChangeAspect="1"/>
            </p:cNvGraphicFramePr>
            <p:nvPr/>
          </p:nvGraphicFramePr>
          <p:xfrm>
            <a:off x="3632" y="3600"/>
            <a:ext cx="544" cy="184"/>
          </p:xfrm>
          <a:graphic>
            <a:graphicData uri="http://schemas.openxmlformats.org/presentationml/2006/ole">
              <p:oleObj spid="_x0000_s106499" name="Equation" r:id="rId6" imgW="863280" imgH="291960" progId="Equation.3">
                <p:embed/>
              </p:oleObj>
            </a:graphicData>
          </a:graphic>
        </p:graphicFrame>
        <p:sp>
          <p:nvSpPr>
            <p:cNvPr id="8201" name="Line 13"/>
            <p:cNvSpPr>
              <a:spLocks noChangeShapeType="1"/>
            </p:cNvSpPr>
            <p:nvPr/>
          </p:nvSpPr>
          <p:spPr bwMode="auto">
            <a:xfrm>
              <a:off x="2816" y="3504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02" name="Line 14"/>
            <p:cNvSpPr>
              <a:spLocks noChangeShapeType="1"/>
            </p:cNvSpPr>
            <p:nvPr/>
          </p:nvSpPr>
          <p:spPr bwMode="auto">
            <a:xfrm>
              <a:off x="3656" y="3504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03" name="Line 15"/>
            <p:cNvSpPr>
              <a:spLocks noChangeShapeType="1"/>
            </p:cNvSpPr>
            <p:nvPr/>
          </p:nvSpPr>
          <p:spPr bwMode="auto">
            <a:xfrm>
              <a:off x="3648" y="1880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Dimensões da garrafa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82230" y="1384193"/>
            <a:ext cx="3577222" cy="5888496"/>
            <a:chOff x="1156" y="766"/>
            <a:chExt cx="2044" cy="3365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156" y="890"/>
              <a:ext cx="2044" cy="3241"/>
              <a:chOff x="1156" y="898"/>
              <a:chExt cx="2044" cy="3241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156" y="1071"/>
                <a:ext cx="2044" cy="3068"/>
                <a:chOff x="1156" y="1071"/>
                <a:chExt cx="2044" cy="3068"/>
              </a:xfrm>
            </p:grpSpPr>
            <p:pic>
              <p:nvPicPr>
                <p:cNvPr id="65546" name="Picture 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156" y="1071"/>
                  <a:ext cx="852" cy="3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5547" name="Line 7"/>
                <p:cNvSpPr>
                  <a:spLocks noChangeShapeType="1"/>
                </p:cNvSpPr>
                <p:nvPr/>
              </p:nvSpPr>
              <p:spPr bwMode="auto">
                <a:xfrm>
                  <a:off x="2600" y="2178"/>
                  <a:ext cx="0" cy="18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48" name="Line 8"/>
                <p:cNvSpPr>
                  <a:spLocks noChangeShapeType="1"/>
                </p:cNvSpPr>
                <p:nvPr/>
              </p:nvSpPr>
              <p:spPr bwMode="auto">
                <a:xfrm>
                  <a:off x="2600" y="1955"/>
                  <a:ext cx="0" cy="19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49" name="Line 9"/>
                <p:cNvSpPr>
                  <a:spLocks noChangeShapeType="1"/>
                </p:cNvSpPr>
                <p:nvPr/>
              </p:nvSpPr>
              <p:spPr bwMode="auto">
                <a:xfrm>
                  <a:off x="1754" y="1916"/>
                  <a:ext cx="77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50" name="Line 10"/>
                <p:cNvSpPr>
                  <a:spLocks noChangeShapeType="1"/>
                </p:cNvSpPr>
                <p:nvPr/>
              </p:nvSpPr>
              <p:spPr bwMode="auto">
                <a:xfrm>
                  <a:off x="1973" y="2160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51" name="Line 11"/>
                <p:cNvSpPr>
                  <a:spLocks noChangeShapeType="1"/>
                </p:cNvSpPr>
                <p:nvPr/>
              </p:nvSpPr>
              <p:spPr bwMode="auto">
                <a:xfrm>
                  <a:off x="1759" y="1162"/>
                  <a:ext cx="77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52" name="Line 12"/>
                <p:cNvSpPr>
                  <a:spLocks noChangeShapeType="1"/>
                </p:cNvSpPr>
                <p:nvPr/>
              </p:nvSpPr>
              <p:spPr bwMode="auto">
                <a:xfrm>
                  <a:off x="2600" y="1170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53" name="Line 13"/>
                <p:cNvSpPr>
                  <a:spLocks noChangeShapeType="1"/>
                </p:cNvSpPr>
                <p:nvPr/>
              </p:nvSpPr>
              <p:spPr bwMode="auto">
                <a:xfrm>
                  <a:off x="1965" y="404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endParaRPr lang="pt-BR" sz="2600" dirty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555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699" y="2944"/>
                  <a:ext cx="465" cy="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r>
                    <a:rPr lang="pt-BR" dirty="0" smtClean="0">
                      <a:solidFill>
                        <a:srgbClr val="000000"/>
                      </a:solidFill>
                      <a:ea typeface="+mn-ea"/>
                    </a:rPr>
                    <a:t>19 cm</a:t>
                  </a:r>
                </a:p>
              </p:txBody>
            </p:sp>
            <p:sp>
              <p:nvSpPr>
                <p:cNvPr id="6555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763" y="1937"/>
                  <a:ext cx="391" cy="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r>
                    <a:rPr lang="pt-BR" dirty="0" smtClean="0">
                      <a:solidFill>
                        <a:srgbClr val="000000"/>
                      </a:solidFill>
                      <a:ea typeface="+mn-ea"/>
                    </a:rPr>
                    <a:t>3 cm</a:t>
                  </a:r>
                </a:p>
              </p:txBody>
            </p:sp>
            <p:sp>
              <p:nvSpPr>
                <p:cNvPr id="6555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699" y="1385"/>
                  <a:ext cx="501" cy="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1007943" hangingPunct="1">
                    <a:lnSpc>
                      <a:spcPct val="100000"/>
                    </a:lnSpc>
                    <a:buClrTx/>
                    <a:buSzTx/>
                  </a:pPr>
                  <a:r>
                    <a:rPr lang="pt-BR" dirty="0" smtClean="0">
                      <a:solidFill>
                        <a:srgbClr val="000000"/>
                      </a:solidFill>
                      <a:ea typeface="+mn-ea"/>
                    </a:rPr>
                    <a:t>7,5 cm</a:t>
                  </a:r>
                </a:p>
              </p:txBody>
            </p:sp>
          </p:grpSp>
          <p:sp>
            <p:nvSpPr>
              <p:cNvPr id="65543" name="Line 17"/>
              <p:cNvSpPr>
                <a:spLocks noChangeShapeType="1"/>
              </p:cNvSpPr>
              <p:nvPr/>
            </p:nvSpPr>
            <p:spPr bwMode="auto">
              <a:xfrm>
                <a:off x="1498" y="941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65544" name="Line 18"/>
              <p:cNvSpPr>
                <a:spLocks noChangeShapeType="1"/>
              </p:cNvSpPr>
              <p:nvPr/>
            </p:nvSpPr>
            <p:spPr bwMode="auto">
              <a:xfrm>
                <a:off x="1701" y="935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65545" name="Line 19"/>
              <p:cNvSpPr>
                <a:spLocks noChangeShapeType="1"/>
              </p:cNvSpPr>
              <p:nvPr/>
            </p:nvSpPr>
            <p:spPr bwMode="auto">
              <a:xfrm>
                <a:off x="1503" y="898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65541" name="Text Box 20"/>
            <p:cNvSpPr txBox="1">
              <a:spLocks noChangeArrowheads="1"/>
            </p:cNvSpPr>
            <p:nvPr/>
          </p:nvSpPr>
          <p:spPr bwMode="auto">
            <a:xfrm>
              <a:off x="1697" y="766"/>
              <a:ext cx="50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dirty="0" smtClean="0">
                  <a:solidFill>
                    <a:srgbClr val="000000"/>
                  </a:solidFill>
                  <a:ea typeface="+mn-ea"/>
                </a:rPr>
                <a:t>1,8 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23528" y="302737"/>
            <a:ext cx="9300077" cy="1259946"/>
          </a:xfrm>
        </p:spPr>
        <p:txBody>
          <a:bodyPr/>
          <a:lstStyle/>
          <a:p>
            <a:pPr eaLnBrk="1" hangingPunct="1"/>
            <a:r>
              <a:rPr lang="pt-BR" sz="4000" dirty="0" smtClean="0"/>
              <a:t>Ondas estacionárias na garrafa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3209699" y="3664344"/>
          <a:ext cx="1641602" cy="1084953"/>
        </p:xfrm>
        <a:graphic>
          <a:graphicData uri="http://schemas.openxmlformats.org/presentationml/2006/ole">
            <p:oleObj spid="_x0000_s107522" name="Equation" r:id="rId3" imgW="596880" imgH="393480" progId="Equation.3">
              <p:embed/>
            </p:oleObj>
          </a:graphicData>
        </a:graphic>
      </p:graphicFrame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1260078" y="1613432"/>
            <a:ext cx="7980495" cy="9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c = velocidade do som = 344 m/s</a:t>
            </a:r>
          </a:p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L = comprimento da garrafa = (19+3,0/2) cm = 20,5 cm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880365" y="3914583"/>
            <a:ext cx="2175228" cy="578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3100" dirty="0" smtClean="0">
                <a:solidFill>
                  <a:srgbClr val="000000"/>
                </a:solidFill>
                <a:ea typeface="+mn-ea"/>
              </a:rPr>
              <a:t>f</a:t>
            </a:r>
            <a:r>
              <a:rPr lang="pt-BR" sz="3100" baseline="-25000" dirty="0" smtClean="0">
                <a:solidFill>
                  <a:srgbClr val="000000"/>
                </a:solidFill>
                <a:ea typeface="+mn-ea"/>
              </a:rPr>
              <a:t>1</a:t>
            </a:r>
            <a:r>
              <a:rPr lang="pt-BR" sz="3100" dirty="0" smtClean="0">
                <a:solidFill>
                  <a:srgbClr val="000000"/>
                </a:solidFill>
                <a:ea typeface="+mn-ea"/>
              </a:rPr>
              <a:t> = 829 Hz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008062" y="2855878"/>
            <a:ext cx="5370284" cy="5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3100" u="sng" dirty="0" smtClean="0">
                <a:solidFill>
                  <a:srgbClr val="000000"/>
                </a:solidFill>
                <a:ea typeface="+mn-ea"/>
              </a:rPr>
              <a:t>Tubo fechado nos dois lados</a:t>
            </a:r>
            <a:r>
              <a:rPr lang="pt-BR" sz="3100" dirty="0" smtClean="0">
                <a:solidFill>
                  <a:srgbClr val="000000"/>
                </a:solidFill>
                <a:ea typeface="+mn-ea"/>
              </a:rPr>
              <a:t>:</a:t>
            </a:r>
          </a:p>
        </p:txBody>
      </p:sp>
      <p:graphicFrame>
        <p:nvGraphicFramePr>
          <p:cNvPr id="9219" name="Object 8"/>
          <p:cNvGraphicFramePr>
            <a:graphicFrameLocks noChangeAspect="1"/>
          </p:cNvGraphicFramePr>
          <p:nvPr/>
        </p:nvGraphicFramePr>
        <p:xfrm>
          <a:off x="2152635" y="6016243"/>
          <a:ext cx="2691667" cy="1084953"/>
        </p:xfrm>
        <a:graphic>
          <a:graphicData uri="http://schemas.openxmlformats.org/presentationml/2006/ole">
            <p:oleObj spid="_x0000_s107523" name="Equation" r:id="rId4" imgW="977760" imgH="393480" progId="Equation.3">
              <p:embed/>
            </p:oleObj>
          </a:graphicData>
        </a:graphic>
      </p:graphicFrame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5855863" y="6266482"/>
            <a:ext cx="2175228" cy="578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3100" dirty="0" smtClean="0">
                <a:solidFill>
                  <a:srgbClr val="000000"/>
                </a:solidFill>
                <a:ea typeface="+mn-ea"/>
              </a:rPr>
              <a:t>f</a:t>
            </a:r>
            <a:r>
              <a:rPr lang="pt-BR" sz="3100" baseline="-25000" dirty="0" smtClean="0">
                <a:solidFill>
                  <a:srgbClr val="000000"/>
                </a:solidFill>
                <a:ea typeface="+mn-ea"/>
              </a:rPr>
              <a:t>1</a:t>
            </a:r>
            <a:r>
              <a:rPr lang="pt-BR" sz="3100" dirty="0" smtClean="0">
                <a:solidFill>
                  <a:srgbClr val="000000"/>
                </a:solidFill>
                <a:ea typeface="+mn-ea"/>
              </a:rPr>
              <a:t> = 415 Hz</a:t>
            </a: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1176073" y="5123780"/>
            <a:ext cx="5568211" cy="5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3100" u="sng" dirty="0" smtClean="0">
                <a:solidFill>
                  <a:srgbClr val="000000"/>
                </a:solidFill>
                <a:ea typeface="+mn-ea"/>
              </a:rPr>
              <a:t>Tubo aberto em um dos lados</a:t>
            </a:r>
            <a:r>
              <a:rPr lang="pt-BR" sz="3100" dirty="0" smtClean="0">
                <a:solidFill>
                  <a:srgbClr val="000000"/>
                </a:solidFill>
                <a:ea typeface="+mn-ea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O laboratório didático no ensino da física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idx="1"/>
          </p:nvPr>
        </p:nvSpPr>
        <p:spPr>
          <a:xfrm>
            <a:off x="576263" y="1547813"/>
            <a:ext cx="8856662" cy="5616575"/>
          </a:xfrm>
        </p:spPr>
        <p:txBody>
          <a:bodyPr tIns="17640"/>
          <a:lstStyle/>
          <a:p>
            <a:pPr algn="just" eaLnBrk="1" hangingPunct="1">
              <a:lnSpc>
                <a:spcPct val="95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O laboratório didático faz parte das estratégias de ensino de física há mais de um século e desempenha papel central na educação científica em vários países. </a:t>
            </a:r>
          </a:p>
          <a:p>
            <a:pPr algn="just" eaLnBrk="1" hangingPunct="1">
              <a:lnSpc>
                <a:spcPct val="95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Atividades de laboratório são consideradas importantes por, entre outros motivos:</a:t>
            </a:r>
          </a:p>
          <a:p>
            <a:pPr lvl="1" algn="just" eaLnBrk="1" hangingPunct="1">
              <a:lnSpc>
                <a:spcPct val="95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Mostrar aos alunos que a física é uma ciência experimental, e o que isso significa.</a:t>
            </a:r>
          </a:p>
          <a:p>
            <a:pPr lvl="1" algn="just" eaLnBrk="1" hangingPunct="1">
              <a:lnSpc>
                <a:spcPct val="95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Auxiliar na aprendizagem de conceitos e princípios físicos: “</a:t>
            </a:r>
            <a:r>
              <a:rPr lang="pt-BR" sz="2400" i="1" smtClean="0">
                <a:latin typeface="Times New Roman" pitchFamily="16" charset="0"/>
                <a:cs typeface="Times New Roman" pitchFamily="16" charset="0"/>
              </a:rPr>
              <a:t>é agindo sobre o mundo que nossas ideias sobre ele se desenvolvem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” (R. Millar).</a:t>
            </a:r>
          </a:p>
          <a:p>
            <a:pPr lvl="1" algn="just" eaLnBrk="1" hangingPunct="1">
              <a:lnSpc>
                <a:spcPct val="95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Introduzir instrumentos e métodos essenciais à vivência e trabalho em uma sociedade tecnológica.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Batida no fundo da garrafa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1796181"/>
            <a:ext cx="8128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776" y="1796181"/>
            <a:ext cx="8128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Batida no fundo da garrafa (zoom)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552480" y="5075981"/>
            <a:ext cx="2826415" cy="369332"/>
          </a:xfrm>
          <a:prstGeom prst="rect">
            <a:avLst/>
          </a:prstGeom>
          <a:solidFill>
            <a:srgbClr val="FCFE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2 frequências dominantes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1905917"/>
            <a:ext cx="81280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Espectro sonoro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5040312" y="2555701"/>
            <a:ext cx="1537233" cy="655766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algn="ctr"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840 Hz</a:t>
            </a:r>
          </a:p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tubo fechado</a:t>
            </a:r>
          </a:p>
        </p:txBody>
      </p:sp>
      <p:sp>
        <p:nvSpPr>
          <p:cNvPr id="68613" name="Line 8"/>
          <p:cNvSpPr>
            <a:spLocks noChangeShapeType="1"/>
          </p:cNvSpPr>
          <p:nvPr/>
        </p:nvSpPr>
        <p:spPr bwMode="auto">
          <a:xfrm>
            <a:off x="6696496" y="2843733"/>
            <a:ext cx="936104" cy="576064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100783" tIns="50392" rIns="100783" bIns="50392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8614" name="Text Box 9"/>
          <p:cNvSpPr txBox="1">
            <a:spLocks noChangeArrowheads="1"/>
          </p:cNvSpPr>
          <p:nvPr/>
        </p:nvSpPr>
        <p:spPr bwMode="auto">
          <a:xfrm>
            <a:off x="3096096" y="2517229"/>
            <a:ext cx="917384" cy="378767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113 </a:t>
            </a:r>
            <a:r>
              <a:rPr lang="pt-BR" dirty="0" smtClean="0">
                <a:solidFill>
                  <a:srgbClr val="000000"/>
                </a:solidFill>
                <a:ea typeface="+mn-ea"/>
              </a:rPr>
              <a:t>Hz</a:t>
            </a:r>
            <a:endParaRPr lang="pt-BR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8615" name="Line 10"/>
          <p:cNvSpPr>
            <a:spLocks noChangeShapeType="1"/>
          </p:cNvSpPr>
          <p:nvPr/>
        </p:nvSpPr>
        <p:spPr bwMode="auto">
          <a:xfrm flipH="1">
            <a:off x="2159992" y="2915741"/>
            <a:ext cx="720080" cy="36004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100783" tIns="50392" rIns="100783" bIns="50392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Ressonância de </a:t>
            </a:r>
            <a:r>
              <a:rPr lang="pt-BR" sz="3500" dirty="0" err="1" smtClean="0"/>
              <a:t>Helmholtz</a:t>
            </a:r>
            <a:endParaRPr lang="pt-BR" sz="3500" dirty="0" smtClean="0"/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3834490" y="5690757"/>
          <a:ext cx="2549908" cy="1364941"/>
        </p:xfrm>
        <a:graphic>
          <a:graphicData uri="http://schemas.openxmlformats.org/presentationml/2006/ole">
            <p:oleObj spid="_x0000_s108546" name="Equation" r:id="rId3" imgW="927000" imgH="495000" progId="Equation.3">
              <p:embed/>
            </p:oleObj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4977309" y="3660843"/>
          <a:ext cx="126008" cy="237990"/>
        </p:xfrm>
        <a:graphic>
          <a:graphicData uri="http://schemas.openxmlformats.org/presentationml/2006/ole">
            <p:oleObj spid="_x0000_s108547" name="Equation" r:id="rId4" imgW="114120" imgH="215640" progId="Equation.3">
              <p:embed/>
            </p:oleObj>
          </a:graphicData>
        </a:graphic>
      </p:graphicFrame>
      <p:sp>
        <p:nvSpPr>
          <p:cNvPr id="10247" name="Oval 8"/>
          <p:cNvSpPr>
            <a:spLocks noChangeArrowheads="1"/>
          </p:cNvSpPr>
          <p:nvPr/>
        </p:nvSpPr>
        <p:spPr bwMode="auto">
          <a:xfrm>
            <a:off x="1512094" y="3107866"/>
            <a:ext cx="2184135" cy="218390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783" tIns="50392" rIns="100783" bIns="50392" anchor="ctr"/>
          <a:lstStyle/>
          <a:p>
            <a:pPr algn="ctr"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8" name="AutoShape 9" descr="Diagonal para baixo larga"/>
          <p:cNvSpPr>
            <a:spLocks noChangeArrowheads="1"/>
          </p:cNvSpPr>
          <p:nvPr/>
        </p:nvSpPr>
        <p:spPr bwMode="auto">
          <a:xfrm>
            <a:off x="2338145" y="2323900"/>
            <a:ext cx="504031" cy="839964"/>
          </a:xfrm>
          <a:prstGeom prst="can">
            <a:avLst>
              <a:gd name="adj" fmla="val 19444"/>
            </a:avLst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783" tIns="50392" rIns="100783" bIns="50392" anchor="ctr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1764110" y="4199820"/>
            <a:ext cx="42702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2940184" y="2519892"/>
            <a:ext cx="514532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err="1" smtClean="0">
                <a:solidFill>
                  <a:srgbClr val="000000"/>
                </a:solidFill>
                <a:ea typeface="+mn-ea"/>
              </a:rPr>
              <a:t>L</a:t>
            </a:r>
            <a:r>
              <a:rPr lang="pt-BR" sz="2600" baseline="-25000" dirty="0" err="1" smtClean="0">
                <a:solidFill>
                  <a:srgbClr val="000000"/>
                </a:solidFill>
                <a:ea typeface="+mn-ea"/>
              </a:rPr>
              <a:t>g</a:t>
            </a:r>
            <a:endParaRPr lang="pt-BR" sz="2600" baseline="-250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2380148" y="1835672"/>
            <a:ext cx="42702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10252" name="Text Box 14"/>
          <p:cNvSpPr txBox="1">
            <a:spLocks noChangeArrowheads="1"/>
          </p:cNvSpPr>
          <p:nvPr/>
        </p:nvSpPr>
        <p:spPr bwMode="auto">
          <a:xfrm>
            <a:off x="4938807" y="1639681"/>
            <a:ext cx="3677242" cy="190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ea typeface="+mn-ea"/>
              </a:rPr>
              <a:t>ar na garrafa:</a:t>
            </a:r>
          </a:p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ea typeface="+mn-ea"/>
              </a:rPr>
              <a:t>“mola” com k = </a:t>
            </a:r>
            <a:r>
              <a:rPr lang="el-GR" sz="2600" dirty="0" smtClean="0">
                <a:solidFill>
                  <a:srgbClr val="000000"/>
                </a:solidFill>
                <a:ea typeface="+mn-ea"/>
                <a:cs typeface="Arial" charset="0"/>
              </a:rPr>
              <a:t>γ</a:t>
            </a:r>
            <a:r>
              <a:rPr lang="pt-BR" sz="2600" dirty="0" smtClean="0">
                <a:solidFill>
                  <a:srgbClr val="000000"/>
                </a:solidFill>
                <a:ea typeface="+mn-ea"/>
                <a:cs typeface="Arial" charset="0"/>
              </a:rPr>
              <a:t>PA</a:t>
            </a:r>
            <a:r>
              <a:rPr lang="pt-BR" sz="2600" baseline="30000" dirty="0" smtClean="0">
                <a:solidFill>
                  <a:srgbClr val="000000"/>
                </a:solidFill>
                <a:ea typeface="+mn-ea"/>
                <a:cs typeface="Arial" charset="0"/>
              </a:rPr>
              <a:t>2</a:t>
            </a:r>
            <a:r>
              <a:rPr lang="pt-BR" sz="2600" dirty="0" smtClean="0">
                <a:solidFill>
                  <a:srgbClr val="000000"/>
                </a:solidFill>
                <a:ea typeface="+mn-ea"/>
                <a:cs typeface="Arial" charset="0"/>
              </a:rPr>
              <a:t>/V</a:t>
            </a:r>
          </a:p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1300" dirty="0" smtClean="0">
              <a:solidFill>
                <a:srgbClr val="000000"/>
              </a:solidFill>
              <a:ea typeface="+mn-ea"/>
              <a:cs typeface="Arial" charset="0"/>
            </a:endParaRPr>
          </a:p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ea typeface="+mn-ea"/>
                <a:cs typeface="Arial" charset="0"/>
              </a:rPr>
              <a:t>ar no gargalo:</a:t>
            </a:r>
          </a:p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000000"/>
                </a:solidFill>
                <a:ea typeface="+mn-ea"/>
                <a:cs typeface="Arial" charset="0"/>
              </a:rPr>
              <a:t>“massa” com m = </a:t>
            </a:r>
            <a:r>
              <a:rPr lang="el-GR" sz="2600" dirty="0" smtClean="0">
                <a:solidFill>
                  <a:srgbClr val="000000"/>
                </a:solidFill>
                <a:ea typeface="+mn-ea"/>
                <a:cs typeface="Arial" charset="0"/>
              </a:rPr>
              <a:t>ρ</a:t>
            </a:r>
            <a:r>
              <a:rPr lang="pt-BR" sz="2600" dirty="0" err="1" smtClean="0">
                <a:solidFill>
                  <a:srgbClr val="000000"/>
                </a:solidFill>
                <a:ea typeface="+mn-ea"/>
                <a:cs typeface="Arial" charset="0"/>
              </a:rPr>
              <a:t>AL</a:t>
            </a:r>
            <a:r>
              <a:rPr lang="pt-BR" sz="2600" baseline="-25000" dirty="0" err="1" smtClean="0">
                <a:solidFill>
                  <a:srgbClr val="000000"/>
                </a:solidFill>
                <a:ea typeface="+mn-ea"/>
                <a:cs typeface="Arial" charset="0"/>
              </a:rPr>
              <a:t>g</a:t>
            </a:r>
            <a:r>
              <a:rPr lang="pt-BR" sz="2600" dirty="0" smtClean="0">
                <a:solidFill>
                  <a:srgbClr val="000000"/>
                </a:solidFill>
                <a:ea typeface="+mn-ea"/>
                <a:cs typeface="Arial" charset="0"/>
              </a:rPr>
              <a:t> </a:t>
            </a:r>
            <a:endParaRPr lang="el-GR" sz="2600" dirty="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aphicFrame>
        <p:nvGraphicFramePr>
          <p:cNvPr id="10244" name="Object 15"/>
          <p:cNvGraphicFramePr>
            <a:graphicFrameLocks noChangeAspect="1"/>
          </p:cNvGraphicFramePr>
          <p:nvPr/>
        </p:nvGraphicFramePr>
        <p:xfrm>
          <a:off x="6114881" y="3863834"/>
          <a:ext cx="2201637" cy="1224947"/>
        </p:xfrm>
        <a:graphic>
          <a:graphicData uri="http://schemas.openxmlformats.org/presentationml/2006/ole">
            <p:oleObj spid="_x0000_s108548" name="Equation" r:id="rId5" imgW="799920" imgH="444240" progId="Equation.3">
              <p:embed/>
            </p:oleObj>
          </a:graphicData>
        </a:graphic>
      </p:graphicFrame>
      <p:sp>
        <p:nvSpPr>
          <p:cNvPr id="10253" name="AutoShape 16"/>
          <p:cNvSpPr>
            <a:spLocks noChangeArrowheads="1"/>
          </p:cNvSpPr>
          <p:nvPr/>
        </p:nvSpPr>
        <p:spPr bwMode="auto">
          <a:xfrm>
            <a:off x="5418336" y="4283816"/>
            <a:ext cx="420026" cy="5039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AFD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 anchor="ctr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254" name="AutoShape 17"/>
          <p:cNvSpPr>
            <a:spLocks noChangeArrowheads="1"/>
          </p:cNvSpPr>
          <p:nvPr/>
        </p:nvSpPr>
        <p:spPr bwMode="auto">
          <a:xfrm>
            <a:off x="3024188" y="6131737"/>
            <a:ext cx="420026" cy="5039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AFD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 anchor="ctr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255" name="Text Box 18"/>
          <p:cNvSpPr txBox="1">
            <a:spLocks noChangeArrowheads="1"/>
          </p:cNvSpPr>
          <p:nvPr/>
        </p:nvSpPr>
        <p:spPr bwMode="auto">
          <a:xfrm>
            <a:off x="6888429" y="5808003"/>
            <a:ext cx="2614662" cy="43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velocidade do som:</a:t>
            </a:r>
          </a:p>
        </p:txBody>
      </p:sp>
      <p:graphicFrame>
        <p:nvGraphicFramePr>
          <p:cNvPr id="10245" name="Object 20"/>
          <p:cNvGraphicFramePr>
            <a:graphicFrameLocks noChangeAspect="1"/>
          </p:cNvGraphicFramePr>
          <p:nvPr/>
        </p:nvGraphicFramePr>
        <p:xfrm>
          <a:off x="7338205" y="6243732"/>
          <a:ext cx="1650352" cy="559976"/>
        </p:xfrm>
        <a:graphic>
          <a:graphicData uri="http://schemas.openxmlformats.org/presentationml/2006/ole">
            <p:oleObj spid="_x0000_s108549" name="Equation" r:id="rId6" imgW="7491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Ressonância de </a:t>
            </a:r>
            <a:r>
              <a:rPr lang="pt-BR" sz="3500" dirty="0" err="1" smtClean="0"/>
              <a:t>Helmholtz</a:t>
            </a:r>
            <a:endParaRPr lang="pt-BR" sz="3500" dirty="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1503345" y="4871790"/>
          <a:ext cx="2864927" cy="1329943"/>
        </p:xfrm>
        <a:graphic>
          <a:graphicData uri="http://schemas.openxmlformats.org/presentationml/2006/ole">
            <p:oleObj spid="_x0000_s109570" name="Equation" r:id="rId3" imgW="1041120" imgH="482400" progId="Equation.3">
              <p:embed/>
            </p:oleObj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1344084" y="1679928"/>
            <a:ext cx="7812484" cy="247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spcAft>
                <a:spcPct val="20000"/>
              </a:spcAft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c = velocidade do som = 344 m/s</a:t>
            </a:r>
          </a:p>
          <a:p>
            <a:pPr defTabSz="1007943" hangingPunct="1">
              <a:lnSpc>
                <a:spcPct val="100000"/>
              </a:lnSpc>
              <a:spcAft>
                <a:spcPct val="20000"/>
              </a:spcAft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A = área do gargalo = </a:t>
            </a:r>
            <a:r>
              <a:rPr lang="el-GR" sz="2200" dirty="0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π</a:t>
            </a:r>
            <a:r>
              <a:rPr lang="pt-BR" sz="2200" dirty="0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ea typeface="+mn-ea"/>
                <a:cs typeface="Arial" charset="0"/>
              </a:rPr>
              <a:t>× 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(raio do gargalo)</a:t>
            </a:r>
            <a:r>
              <a:rPr lang="pt-BR" sz="2200" baseline="30000" dirty="0" smtClean="0">
                <a:solidFill>
                  <a:srgbClr val="000000"/>
                </a:solidFill>
                <a:ea typeface="+mn-ea"/>
              </a:rPr>
              <a:t>2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 = 2,54 cm</a:t>
            </a:r>
            <a:r>
              <a:rPr lang="pt-BR" sz="2200" baseline="30000" dirty="0" smtClean="0">
                <a:solidFill>
                  <a:srgbClr val="000000"/>
                </a:solidFill>
                <a:ea typeface="+mn-ea"/>
              </a:rPr>
              <a:t>2</a:t>
            </a:r>
            <a:endParaRPr lang="el-GR" sz="2200" baseline="30000" dirty="0" smtClean="0">
              <a:solidFill>
                <a:srgbClr val="000000"/>
              </a:solidFill>
              <a:ea typeface="+mn-ea"/>
              <a:cs typeface="Times New Roman" pitchFamily="18" charset="0"/>
            </a:endParaRPr>
          </a:p>
          <a:p>
            <a:pPr defTabSz="1007943" hangingPunct="1">
              <a:lnSpc>
                <a:spcPct val="100000"/>
              </a:lnSpc>
              <a:spcAft>
                <a:spcPct val="20000"/>
              </a:spcAft>
              <a:buClrTx/>
              <a:buSzTx/>
            </a:pPr>
            <a:r>
              <a:rPr lang="pt-BR" sz="2200" dirty="0" err="1" smtClean="0">
                <a:solidFill>
                  <a:srgbClr val="000000"/>
                </a:solidFill>
                <a:ea typeface="+mn-ea"/>
              </a:rPr>
              <a:t>L</a:t>
            </a:r>
            <a:r>
              <a:rPr lang="pt-BR" sz="2200" baseline="-25000" dirty="0" err="1" smtClean="0">
                <a:solidFill>
                  <a:srgbClr val="000000"/>
                </a:solidFill>
                <a:ea typeface="+mn-ea"/>
              </a:rPr>
              <a:t>ef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 = </a:t>
            </a:r>
            <a:r>
              <a:rPr lang="pt-BR" sz="2200" dirty="0" err="1" smtClean="0">
                <a:solidFill>
                  <a:srgbClr val="000000"/>
                </a:solidFill>
                <a:ea typeface="+mn-ea"/>
              </a:rPr>
              <a:t>L</a:t>
            </a:r>
            <a:r>
              <a:rPr lang="pt-BR" sz="2200" baseline="-25000" dirty="0" err="1" smtClean="0">
                <a:solidFill>
                  <a:srgbClr val="000000"/>
                </a:solidFill>
                <a:ea typeface="+mn-ea"/>
              </a:rPr>
              <a:t>g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 + </a:t>
            </a:r>
            <a:r>
              <a:rPr lang="pt-BR" sz="2200" dirty="0" smtClean="0">
                <a:solidFill>
                  <a:srgbClr val="000000"/>
                </a:solidFill>
                <a:ea typeface="+mn-ea"/>
                <a:sym typeface="Symbol" pitchFamily="18" charset="2"/>
              </a:rPr>
              <a:t></a:t>
            </a:r>
            <a:r>
              <a:rPr lang="pt-BR" sz="2200" dirty="0" smtClean="0">
                <a:solidFill>
                  <a:srgbClr val="000000"/>
                </a:solidFill>
                <a:ea typeface="+mn-ea"/>
                <a:cs typeface="Arial" charset="0"/>
              </a:rPr>
              <a:t>L = comprimento efetivo do gargalo</a:t>
            </a:r>
            <a:endParaRPr lang="el-GR" sz="2200" dirty="0" smtClean="0">
              <a:solidFill>
                <a:srgbClr val="000000"/>
              </a:solidFill>
              <a:ea typeface="+mn-ea"/>
              <a:cs typeface="Arial" charset="0"/>
            </a:endParaRPr>
          </a:p>
          <a:p>
            <a:pPr defTabSz="1007943" hangingPunct="1">
              <a:lnSpc>
                <a:spcPct val="100000"/>
              </a:lnSpc>
              <a:spcAft>
                <a:spcPct val="20000"/>
              </a:spcAft>
              <a:buClrTx/>
              <a:buSzTx/>
            </a:pPr>
            <a:r>
              <a:rPr lang="pt-BR" sz="2200" dirty="0" err="1" smtClean="0">
                <a:solidFill>
                  <a:srgbClr val="000000"/>
                </a:solidFill>
                <a:ea typeface="+mn-ea"/>
              </a:rPr>
              <a:t>L</a:t>
            </a:r>
            <a:r>
              <a:rPr lang="pt-BR" sz="2200" baseline="-25000" dirty="0" err="1" smtClean="0">
                <a:solidFill>
                  <a:srgbClr val="000000"/>
                </a:solidFill>
                <a:ea typeface="+mn-ea"/>
              </a:rPr>
              <a:t>g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 = comprimento do gargalo = 7,5 cm</a:t>
            </a:r>
          </a:p>
          <a:p>
            <a:pPr defTabSz="1007943" hangingPunct="1">
              <a:lnSpc>
                <a:spcPct val="100000"/>
              </a:lnSpc>
              <a:spcAft>
                <a:spcPct val="20000"/>
              </a:spcAft>
              <a:buClrTx/>
              <a:buSzTx/>
            </a:pPr>
            <a:r>
              <a:rPr lang="el-GR" sz="2200" dirty="0" smtClean="0">
                <a:solidFill>
                  <a:srgbClr val="000000"/>
                </a:solidFill>
                <a:ea typeface="+mn-ea"/>
              </a:rPr>
              <a:t>δ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L = correção de borda = 1.5</a:t>
            </a:r>
            <a:r>
              <a:rPr lang="en-US" sz="2200" dirty="0" smtClean="0">
                <a:solidFill>
                  <a:srgbClr val="000000"/>
                </a:solidFill>
                <a:ea typeface="+mn-ea"/>
                <a:cs typeface="Arial" charset="0"/>
              </a:rPr>
              <a:t>×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(raio do gargalo) = 1,35 cm</a:t>
            </a:r>
          </a:p>
          <a:p>
            <a:pPr defTabSz="1007943" hangingPunct="1">
              <a:lnSpc>
                <a:spcPct val="100000"/>
              </a:lnSpc>
              <a:spcAft>
                <a:spcPct val="20000"/>
              </a:spcAft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V</a:t>
            </a:r>
            <a:r>
              <a:rPr lang="pt-BR" sz="2200" baseline="-25000" dirty="0" smtClean="0">
                <a:solidFill>
                  <a:srgbClr val="000000"/>
                </a:solidFill>
                <a:ea typeface="+mn-ea"/>
              </a:rPr>
              <a:t>0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 = volume do corpo da garrafa = 750 ml</a:t>
            </a:r>
            <a:endParaRPr lang="el-GR" sz="2200" dirty="0" smtClean="0">
              <a:solidFill>
                <a:srgbClr val="000000"/>
              </a:solidFill>
              <a:ea typeface="+mn-ea"/>
            </a:endParaRPr>
          </a:p>
        </p:txBody>
      </p:sp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4977309" y="3660843"/>
          <a:ext cx="126008" cy="237990"/>
        </p:xfrm>
        <a:graphic>
          <a:graphicData uri="http://schemas.openxmlformats.org/presentationml/2006/ole">
            <p:oleObj spid="_x0000_s109571" name="Equation" r:id="rId4" imgW="114120" imgH="215640" progId="Equation.3">
              <p:embed/>
            </p:oleObj>
          </a:graphicData>
        </a:graphic>
      </p:graphicFrame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191886" y="5123781"/>
            <a:ext cx="2287438" cy="640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35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f</a:t>
            </a:r>
            <a:r>
              <a:rPr lang="pt-BR" sz="3500" baseline="-250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0</a:t>
            </a:r>
            <a:r>
              <a:rPr lang="pt-BR" sz="35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= 107 Hz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124318" y="5291772"/>
            <a:ext cx="252016" cy="41998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AFD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 anchor="ctr"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344084" y="6604217"/>
            <a:ext cx="8008578" cy="440333"/>
          </a:xfrm>
          <a:prstGeom prst="rect">
            <a:avLst/>
          </a:prstGeom>
          <a:solidFill>
            <a:srgbClr val="FAFD7F"/>
          </a:solidFill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o som dominante na garrafa é o da ressonância de </a:t>
            </a:r>
            <a:r>
              <a:rPr lang="pt-BR" sz="2200" dirty="0" err="1" smtClean="0">
                <a:solidFill>
                  <a:srgbClr val="000000"/>
                </a:solidFill>
                <a:ea typeface="+mn-ea"/>
              </a:rPr>
              <a:t>Helmholtz</a:t>
            </a:r>
            <a:r>
              <a:rPr lang="pt-BR" sz="2200" dirty="0" smtClean="0">
                <a:solidFill>
                  <a:srgbClr val="000000"/>
                </a:solidFill>
                <a:ea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500" dirty="0" smtClean="0"/>
              <a:t>Garrafa com água: medidas x cálculos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373" y="1319443"/>
            <a:ext cx="5994121" cy="599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072877" y="5360021"/>
            <a:ext cx="1229456" cy="37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err="1" smtClean="0">
                <a:solidFill>
                  <a:srgbClr val="000000"/>
                </a:solidFill>
                <a:ea typeface="+mn-ea"/>
              </a:rPr>
              <a:t>Helmholtz</a:t>
            </a:r>
            <a:endParaRPr lang="pt-BR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802298" y="2502394"/>
            <a:ext cx="2024546" cy="37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onda estacionária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4031" y="251989"/>
            <a:ext cx="9072563" cy="1259946"/>
          </a:xfrm>
        </p:spPr>
        <p:txBody>
          <a:bodyPr/>
          <a:lstStyle/>
          <a:p>
            <a:pPr eaLnBrk="1" hangingPunct="1"/>
            <a:r>
              <a:rPr lang="pt-BR" sz="4000" dirty="0" smtClean="0"/>
              <a:t>Escutando a queda livre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719832" y="2392150"/>
            <a:ext cx="8572352" cy="3907581"/>
            <a:chOff x="243266" y="2392150"/>
            <a:chExt cx="8572352" cy="3907581"/>
          </a:xfrm>
        </p:grpSpPr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243266" y="2392150"/>
              <a:ext cx="5721104" cy="3907581"/>
              <a:chOff x="139" y="1367"/>
              <a:chExt cx="3269" cy="2233"/>
            </a:xfrm>
          </p:grpSpPr>
          <p:sp>
            <p:nvSpPr>
              <p:cNvPr id="43013" name="AutoShape 17"/>
              <p:cNvSpPr>
                <a:spLocks noChangeArrowheads="1"/>
              </p:cNvSpPr>
              <p:nvPr/>
            </p:nvSpPr>
            <p:spPr bwMode="auto">
              <a:xfrm>
                <a:off x="384" y="2112"/>
                <a:ext cx="3024" cy="288"/>
              </a:xfrm>
              <a:prstGeom prst="parallelogram">
                <a:avLst>
                  <a:gd name="adj" fmla="val 253799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14" name="AutoShape 18"/>
              <p:cNvSpPr>
                <a:spLocks noChangeArrowheads="1"/>
              </p:cNvSpPr>
              <p:nvPr/>
            </p:nvSpPr>
            <p:spPr bwMode="auto">
              <a:xfrm>
                <a:off x="2384" y="2184"/>
                <a:ext cx="288" cy="96"/>
              </a:xfrm>
              <a:prstGeom prst="can">
                <a:avLst>
                  <a:gd name="adj" fmla="val 50000"/>
                </a:avLst>
              </a:prstGeom>
              <a:solidFill>
                <a:srgbClr val="FDD5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15" name="AutoShape 25"/>
              <p:cNvSpPr>
                <a:spLocks noChangeArrowheads="1"/>
              </p:cNvSpPr>
              <p:nvPr/>
            </p:nvSpPr>
            <p:spPr bwMode="auto">
              <a:xfrm>
                <a:off x="384" y="3312"/>
                <a:ext cx="3024" cy="288"/>
              </a:xfrm>
              <a:prstGeom prst="parallelogram">
                <a:avLst>
                  <a:gd name="adj" fmla="val 253799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16" name="Arc 29"/>
              <p:cNvSpPr>
                <a:spLocks/>
              </p:cNvSpPr>
              <p:nvPr/>
            </p:nvSpPr>
            <p:spPr bwMode="auto">
              <a:xfrm rot="-1978434">
                <a:off x="336" y="1367"/>
                <a:ext cx="1152" cy="937"/>
              </a:xfrm>
              <a:custGeom>
                <a:avLst/>
                <a:gdLst>
                  <a:gd name="T0" fmla="*/ 2 w 21600"/>
                  <a:gd name="T1" fmla="*/ 0 h 15592"/>
                  <a:gd name="T2" fmla="*/ 3 w 21600"/>
                  <a:gd name="T3" fmla="*/ 3 h 15592"/>
                  <a:gd name="T4" fmla="*/ 0 w 21600"/>
                  <a:gd name="T5" fmla="*/ 3 h 15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5592"/>
                  <a:gd name="T11" fmla="*/ 21600 w 21600"/>
                  <a:gd name="T12" fmla="*/ 15592 h 15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5592" fill="none" extrusionOk="0">
                    <a:moveTo>
                      <a:pt x="15605" y="-1"/>
                    </a:moveTo>
                    <a:cubicBezTo>
                      <a:pt x="19452" y="4019"/>
                      <a:pt x="21600" y="9369"/>
                      <a:pt x="21600" y="14934"/>
                    </a:cubicBezTo>
                    <a:cubicBezTo>
                      <a:pt x="21600" y="15153"/>
                      <a:pt x="21596" y="15372"/>
                      <a:pt x="21589" y="15591"/>
                    </a:cubicBezTo>
                  </a:path>
                  <a:path w="21600" h="15592" stroke="0" extrusionOk="0">
                    <a:moveTo>
                      <a:pt x="15605" y="-1"/>
                    </a:moveTo>
                    <a:cubicBezTo>
                      <a:pt x="19452" y="4019"/>
                      <a:pt x="21600" y="9369"/>
                      <a:pt x="21600" y="14934"/>
                    </a:cubicBezTo>
                    <a:cubicBezTo>
                      <a:pt x="21600" y="15153"/>
                      <a:pt x="21596" y="15372"/>
                      <a:pt x="21589" y="15591"/>
                    </a:cubicBezTo>
                    <a:lnTo>
                      <a:pt x="0" y="1493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17" name="Text Box 33"/>
              <p:cNvSpPr txBox="1">
                <a:spLocks noChangeArrowheads="1"/>
              </p:cNvSpPr>
              <p:nvPr/>
            </p:nvSpPr>
            <p:spPr bwMode="auto">
              <a:xfrm>
                <a:off x="1492" y="2409"/>
                <a:ext cx="83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r>
                  <a:rPr lang="pt-BR" dirty="0" smtClean="0">
                    <a:solidFill>
                      <a:srgbClr val="000000"/>
                    </a:solidFill>
                    <a:ea typeface="+mn-ea"/>
                  </a:rPr>
                  <a:t>tira de papel</a:t>
                </a:r>
              </a:p>
            </p:txBody>
          </p:sp>
          <p:sp>
            <p:nvSpPr>
              <p:cNvPr id="43018" name="Text Box 34"/>
              <p:cNvSpPr txBox="1">
                <a:spLocks noChangeArrowheads="1"/>
              </p:cNvSpPr>
              <p:nvPr/>
            </p:nvSpPr>
            <p:spPr bwMode="auto">
              <a:xfrm>
                <a:off x="2544" y="1824"/>
                <a:ext cx="50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r>
                  <a:rPr lang="pt-BR" dirty="0" smtClean="0">
                    <a:solidFill>
                      <a:srgbClr val="000000"/>
                    </a:solidFill>
                    <a:ea typeface="+mn-ea"/>
                  </a:rPr>
                  <a:t>moeda</a:t>
                </a:r>
              </a:p>
            </p:txBody>
          </p:sp>
          <p:sp>
            <p:nvSpPr>
              <p:cNvPr id="43019" name="Text Box 35"/>
              <p:cNvSpPr txBox="1">
                <a:spLocks noChangeArrowheads="1"/>
              </p:cNvSpPr>
              <p:nvPr/>
            </p:nvSpPr>
            <p:spPr bwMode="auto">
              <a:xfrm>
                <a:off x="2496" y="2736"/>
                <a:ext cx="212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r>
                  <a:rPr lang="pt-BR" sz="2600" dirty="0" smtClean="0">
                    <a:solidFill>
                      <a:srgbClr val="000000"/>
                    </a:solidFill>
                    <a:ea typeface="+mn-ea"/>
                  </a:rPr>
                  <a:t>h</a:t>
                </a:r>
              </a:p>
            </p:txBody>
          </p:sp>
          <p:sp>
            <p:nvSpPr>
              <p:cNvPr id="43020" name="AutoShape 36"/>
              <p:cNvSpPr>
                <a:spLocks noChangeArrowheads="1"/>
              </p:cNvSpPr>
              <p:nvPr/>
            </p:nvSpPr>
            <p:spPr bwMode="auto">
              <a:xfrm>
                <a:off x="1248" y="2112"/>
                <a:ext cx="384" cy="192"/>
              </a:xfrm>
              <a:prstGeom prst="irregularSeal1">
                <a:avLst/>
              </a:prstGeom>
              <a:solidFill>
                <a:srgbClr val="FAFD7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21" name="AutoShape 37"/>
              <p:cNvSpPr>
                <a:spLocks noChangeArrowheads="1"/>
              </p:cNvSpPr>
              <p:nvPr/>
            </p:nvSpPr>
            <p:spPr bwMode="auto">
              <a:xfrm>
                <a:off x="2304" y="3312"/>
                <a:ext cx="384" cy="192"/>
              </a:xfrm>
              <a:prstGeom prst="irregularSeal1">
                <a:avLst/>
              </a:prstGeom>
              <a:solidFill>
                <a:srgbClr val="FAFD7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22" name="Line 26"/>
              <p:cNvSpPr>
                <a:spLocks noChangeShapeType="1"/>
              </p:cNvSpPr>
              <p:nvPr/>
            </p:nvSpPr>
            <p:spPr bwMode="auto">
              <a:xfrm flipH="1">
                <a:off x="2496" y="2336"/>
                <a:ext cx="24" cy="10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023" name="AutoShape 19"/>
              <p:cNvSpPr>
                <a:spLocks noChangeArrowheads="1"/>
              </p:cNvSpPr>
              <p:nvPr/>
            </p:nvSpPr>
            <p:spPr bwMode="auto">
              <a:xfrm rot="3192274">
                <a:off x="1123" y="1353"/>
                <a:ext cx="72" cy="2040"/>
              </a:xfrm>
              <a:prstGeom prst="can">
                <a:avLst>
                  <a:gd name="adj" fmla="val 0"/>
                </a:avLst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1007943" hangingPunct="1">
                  <a:lnSpc>
                    <a:spcPct val="100000"/>
                  </a:lnSpc>
                  <a:buClrTx/>
                  <a:buSzTx/>
                </a:pPr>
                <a:endParaRPr lang="pt-BR" sz="2600" dirty="0" smtClean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6696496" y="3937539"/>
              <a:ext cx="2119122" cy="2146554"/>
              <a:chOff x="6953638" y="3707829"/>
              <a:chExt cx="2119122" cy="2146554"/>
            </a:xfrm>
          </p:grpSpPr>
          <p:pic>
            <p:nvPicPr>
              <p:cNvPr id="15360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53638" y="3707829"/>
                <a:ext cx="2119122" cy="214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Imagem 20" descr="iconmonstr-sound-wave-4-icon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496177" y="4029690"/>
                <a:ext cx="1014374" cy="1014374"/>
              </a:xfrm>
              <a:prstGeom prst="rect">
                <a:avLst/>
              </a:prstGeom>
            </p:spPr>
          </p:pic>
        </p:grpSp>
        <p:pic>
          <p:nvPicPr>
            <p:cNvPr id="15360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32400" y="4095280"/>
              <a:ext cx="737235" cy="1484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313" y="1724173"/>
            <a:ext cx="3048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Escutando a queda livre</a:t>
            </a:r>
          </a:p>
        </p:txBody>
      </p:sp>
      <p:sp>
        <p:nvSpPr>
          <p:cNvPr id="1036" name="Text Box 9"/>
          <p:cNvSpPr txBox="1">
            <a:spLocks noChangeArrowheads="1"/>
          </p:cNvSpPr>
          <p:nvPr/>
        </p:nvSpPr>
        <p:spPr bwMode="auto">
          <a:xfrm>
            <a:off x="1151880" y="5236585"/>
            <a:ext cx="1753609" cy="78396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07943" hangingPunct="1">
              <a:lnSpc>
                <a:spcPct val="100000"/>
              </a:lnSpc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pancada na</a:t>
            </a:r>
            <a:br>
              <a:rPr lang="pt-BR" sz="2200" dirty="0" smtClean="0">
                <a:solidFill>
                  <a:srgbClr val="000000"/>
                </a:solidFill>
                <a:ea typeface="+mn-ea"/>
              </a:rPr>
            </a:br>
            <a:r>
              <a:rPr lang="pt-BR" sz="2200" dirty="0" smtClean="0">
                <a:solidFill>
                  <a:srgbClr val="000000"/>
                </a:solidFill>
                <a:ea typeface="+mn-ea"/>
              </a:rPr>
              <a:t>tira de papel</a:t>
            </a: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7316858" y="5358950"/>
            <a:ext cx="1189749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07943" hangingPunct="1">
              <a:lnSpc>
                <a:spcPct val="100000"/>
              </a:lnSpc>
              <a:buClrTx/>
              <a:buSzTx/>
            </a:pPr>
            <a:r>
              <a:rPr lang="pt-BR" sz="2200" dirty="0" smtClean="0">
                <a:solidFill>
                  <a:srgbClr val="000000"/>
                </a:solidFill>
                <a:ea typeface="+mn-ea"/>
              </a:rPr>
              <a:t>queda</a:t>
            </a:r>
            <a:br>
              <a:rPr lang="pt-BR" sz="2200" dirty="0" smtClean="0">
                <a:solidFill>
                  <a:srgbClr val="000000"/>
                </a:solidFill>
                <a:ea typeface="+mn-ea"/>
              </a:rPr>
            </a:br>
            <a:r>
              <a:rPr lang="pt-BR" sz="2200" dirty="0" smtClean="0">
                <a:solidFill>
                  <a:srgbClr val="000000"/>
                </a:solidFill>
                <a:ea typeface="+mn-ea"/>
              </a:rPr>
              <a:t>no chão</a:t>
            </a:r>
          </a:p>
        </p:txBody>
      </p:sp>
      <p:sp>
        <p:nvSpPr>
          <p:cNvPr id="1038" name="Line 11"/>
          <p:cNvSpPr>
            <a:spLocks noChangeShapeType="1"/>
          </p:cNvSpPr>
          <p:nvPr/>
        </p:nvSpPr>
        <p:spPr bwMode="auto">
          <a:xfrm flipV="1">
            <a:off x="3024088" y="4859957"/>
            <a:ext cx="1248106" cy="7200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39" name="Line 12"/>
          <p:cNvSpPr>
            <a:spLocks noChangeShapeType="1"/>
          </p:cNvSpPr>
          <p:nvPr/>
        </p:nvSpPr>
        <p:spPr bwMode="auto">
          <a:xfrm flipH="1" flipV="1">
            <a:off x="5904407" y="5004127"/>
            <a:ext cx="1296144" cy="719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1007943" hangingPunct="1">
              <a:lnSpc>
                <a:spcPct val="100000"/>
              </a:lnSpc>
              <a:buClrTx/>
              <a:buSzTx/>
            </a:pPr>
            <a:endParaRPr lang="pt-BR" sz="2600" dirty="0" smtClean="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Escutando a queda livre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660932" y="1979637"/>
            <a:ext cx="6035564" cy="4680520"/>
            <a:chOff x="468320" y="2123653"/>
            <a:chExt cx="6035564" cy="4680520"/>
          </a:xfrm>
        </p:grpSpPr>
        <p:pic>
          <p:nvPicPr>
            <p:cNvPr id="1597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320" y="2123653"/>
              <a:ext cx="6035564" cy="357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6" name="Text Box 9"/>
            <p:cNvSpPr txBox="1">
              <a:spLocks noChangeArrowheads="1"/>
            </p:cNvSpPr>
            <p:nvPr/>
          </p:nvSpPr>
          <p:spPr bwMode="auto">
            <a:xfrm>
              <a:off x="1342487" y="6012085"/>
              <a:ext cx="1753609" cy="78396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007943" hangingPunct="1">
                <a:lnSpc>
                  <a:spcPct val="100000"/>
                </a:lnSpc>
                <a:buClrTx/>
                <a:buSzTx/>
              </a:pPr>
              <a:r>
                <a:rPr lang="pt-BR" sz="2200" dirty="0" smtClean="0">
                  <a:solidFill>
                    <a:srgbClr val="000000"/>
                  </a:solidFill>
                  <a:ea typeface="+mn-ea"/>
                </a:rPr>
                <a:t>pancada na</a:t>
              </a:r>
              <a:br>
                <a:rPr lang="pt-BR" sz="2200" dirty="0" smtClean="0">
                  <a:solidFill>
                    <a:srgbClr val="000000"/>
                  </a:solidFill>
                  <a:ea typeface="+mn-ea"/>
                </a:rPr>
              </a:br>
              <a:r>
                <a:rPr lang="pt-BR" sz="2200" dirty="0" smtClean="0">
                  <a:solidFill>
                    <a:srgbClr val="000000"/>
                  </a:solidFill>
                  <a:ea typeface="+mn-ea"/>
                </a:rPr>
                <a:t>tira de papel</a:t>
              </a:r>
            </a:p>
          </p:txBody>
        </p:sp>
        <p:sp>
          <p:nvSpPr>
            <p:cNvPr id="1037" name="Text Box 10"/>
            <p:cNvSpPr txBox="1">
              <a:spLocks noChangeArrowheads="1"/>
            </p:cNvSpPr>
            <p:nvPr/>
          </p:nvSpPr>
          <p:spPr bwMode="auto">
            <a:xfrm>
              <a:off x="4642651" y="6034732"/>
              <a:ext cx="1189749" cy="76944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1007943" hangingPunct="1">
                <a:lnSpc>
                  <a:spcPct val="100000"/>
                </a:lnSpc>
                <a:buClrTx/>
                <a:buSzTx/>
              </a:pPr>
              <a:r>
                <a:rPr lang="pt-BR" sz="2200" dirty="0" smtClean="0">
                  <a:solidFill>
                    <a:srgbClr val="000000"/>
                  </a:solidFill>
                  <a:ea typeface="+mn-ea"/>
                </a:rPr>
                <a:t>queda</a:t>
              </a:r>
              <a:br>
                <a:rPr lang="pt-BR" sz="2200" dirty="0" smtClean="0">
                  <a:solidFill>
                    <a:srgbClr val="000000"/>
                  </a:solidFill>
                  <a:ea typeface="+mn-ea"/>
                </a:rPr>
              </a:br>
              <a:r>
                <a:rPr lang="pt-BR" sz="2200" dirty="0" smtClean="0">
                  <a:solidFill>
                    <a:srgbClr val="000000"/>
                  </a:solidFill>
                  <a:ea typeface="+mn-ea"/>
                </a:rPr>
                <a:t>no chão</a:t>
              </a:r>
            </a:p>
          </p:txBody>
        </p:sp>
        <p:sp>
          <p:nvSpPr>
            <p:cNvPr id="1038" name="Line 11"/>
            <p:cNvSpPr>
              <a:spLocks noChangeShapeType="1"/>
            </p:cNvSpPr>
            <p:nvPr/>
          </p:nvSpPr>
          <p:spPr bwMode="auto">
            <a:xfrm flipH="1" flipV="1">
              <a:off x="1646730" y="4931965"/>
              <a:ext cx="552094" cy="1008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9" name="Line 12"/>
            <p:cNvSpPr>
              <a:spLocks noChangeShapeType="1"/>
            </p:cNvSpPr>
            <p:nvPr/>
          </p:nvSpPr>
          <p:spPr bwMode="auto">
            <a:xfrm flipH="1" flipV="1">
              <a:off x="4752278" y="4715941"/>
              <a:ext cx="504057" cy="1224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3" name="Line 14"/>
            <p:cNvSpPr>
              <a:spLocks noChangeShapeType="1"/>
            </p:cNvSpPr>
            <p:nvPr/>
          </p:nvSpPr>
          <p:spPr bwMode="auto">
            <a:xfrm>
              <a:off x="1597783" y="3203773"/>
              <a:ext cx="30963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4" name="Text Box 15"/>
            <p:cNvSpPr txBox="1">
              <a:spLocks noChangeArrowheads="1"/>
            </p:cNvSpPr>
            <p:nvPr/>
          </p:nvSpPr>
          <p:spPr bwMode="auto">
            <a:xfrm>
              <a:off x="2304008" y="3246164"/>
              <a:ext cx="17548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t = 0,3111 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056657" y="2199599"/>
            <a:ext cx="2520158" cy="3163862"/>
            <a:chOff x="3934" y="1056"/>
            <a:chExt cx="1440" cy="1808"/>
          </a:xfrm>
        </p:grpSpPr>
        <p:sp>
          <p:nvSpPr>
            <p:cNvPr id="1030" name="Text Box 8"/>
            <p:cNvSpPr txBox="1">
              <a:spLocks noChangeArrowheads="1"/>
            </p:cNvSpPr>
            <p:nvPr/>
          </p:nvSpPr>
          <p:spPr bwMode="auto">
            <a:xfrm>
              <a:off x="3936" y="1056"/>
              <a:ext cx="1438" cy="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Queda livre:</a:t>
              </a:r>
              <a:endParaRPr lang="pt-BR" sz="2400" dirty="0" smtClean="0">
                <a:solidFill>
                  <a:srgbClr val="000000"/>
                </a:solidFill>
                <a:ea typeface="+mn-ea"/>
                <a:sym typeface="Symbol" pitchFamily="18" charset="2"/>
              </a:endParaRPr>
            </a:p>
            <a:p>
              <a:pPr defTabSz="1007943" hangingPunct="1">
                <a:lnSpc>
                  <a:spcPct val="100000"/>
                </a:lnSpc>
                <a:buClrTx/>
                <a:buSzTx/>
                <a:buFontTx/>
                <a:buChar char="•"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 h = 47,0 cm</a:t>
              </a:r>
            </a:p>
            <a:p>
              <a:pPr defTabSz="1007943" hangingPunct="1">
                <a:lnSpc>
                  <a:spcPct val="100000"/>
                </a:lnSpc>
                <a:buClrTx/>
                <a:buSzTx/>
                <a:buFontTx/>
                <a:buChar char="•"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 g = 978,8 cm/s</a:t>
              </a:r>
              <a:r>
                <a:rPr lang="pt-BR" sz="2400" baseline="30000" dirty="0" smtClean="0">
                  <a:solidFill>
                    <a:srgbClr val="000000"/>
                  </a:solidFill>
                  <a:ea typeface="+mn-ea"/>
                </a:rPr>
                <a:t>2</a:t>
              </a:r>
              <a:endParaRPr lang="pt-BR" sz="2400" dirty="0" smtClean="0">
                <a:solidFill>
                  <a:srgbClr val="000000"/>
                </a:solidFill>
                <a:ea typeface="+mn-ea"/>
              </a:endParaRPr>
            </a:p>
          </p:txBody>
        </p:sp>
        <p:graphicFrame>
          <p:nvGraphicFramePr>
            <p:cNvPr id="1026" name="Object 17"/>
            <p:cNvGraphicFramePr>
              <a:graphicFrameLocks noChangeAspect="1"/>
            </p:cNvGraphicFramePr>
            <p:nvPr/>
          </p:nvGraphicFramePr>
          <p:xfrm>
            <a:off x="3934" y="2386"/>
            <a:ext cx="1306" cy="478"/>
          </p:xfrm>
          <a:graphic>
            <a:graphicData uri="http://schemas.openxmlformats.org/presentationml/2006/ole">
              <p:oleObj spid="_x0000_s159746" name="Equação" r:id="rId5" imgW="2286000" imgH="838080" progId="Equation.3">
                <p:embed/>
              </p:oleObj>
            </a:graphicData>
          </a:graphic>
        </p:graphicFrame>
        <p:sp>
          <p:nvSpPr>
            <p:cNvPr id="1031" name="AutoShape 19"/>
            <p:cNvSpPr>
              <a:spLocks noChangeArrowheads="1"/>
            </p:cNvSpPr>
            <p:nvPr/>
          </p:nvSpPr>
          <p:spPr bwMode="auto">
            <a:xfrm>
              <a:off x="4389" y="1877"/>
              <a:ext cx="336" cy="28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Resultados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17" y="1763924"/>
            <a:ext cx="4889803" cy="361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320" y="1751675"/>
            <a:ext cx="4634287" cy="361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6069377" y="2362400"/>
            <a:ext cx="1615781" cy="37876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g = 983 cm/s</a:t>
            </a:r>
            <a:r>
              <a:rPr lang="pt-BR" baseline="30000" dirty="0" smtClean="0">
                <a:solidFill>
                  <a:srgbClr val="000000"/>
                </a:solidFill>
                <a:ea typeface="+mn-ea"/>
              </a:rPr>
              <a:t>2</a:t>
            </a: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1494594" y="6047740"/>
            <a:ext cx="7482771" cy="5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333399"/>
                </a:solidFill>
                <a:ea typeface="+mn-ea"/>
              </a:rPr>
              <a:t>No Rio de Janeiro, </a:t>
            </a:r>
            <a:r>
              <a:rPr lang="pt-BR" sz="2600" i="1" dirty="0" smtClean="0">
                <a:solidFill>
                  <a:srgbClr val="333399"/>
                </a:solidFill>
                <a:ea typeface="+mn-ea"/>
              </a:rPr>
              <a:t>g</a:t>
            </a:r>
            <a:r>
              <a:rPr lang="pt-BR" sz="2600" dirty="0" smtClean="0">
                <a:solidFill>
                  <a:srgbClr val="333399"/>
                </a:solidFill>
                <a:ea typeface="+mn-ea"/>
              </a:rPr>
              <a:t> = 979 cm/s</a:t>
            </a:r>
            <a:r>
              <a:rPr lang="pt-BR" sz="2600" baseline="30000" dirty="0" smtClean="0">
                <a:solidFill>
                  <a:srgbClr val="333399"/>
                </a:solidFill>
                <a:ea typeface="+mn-ea"/>
              </a:rPr>
              <a:t>2</a:t>
            </a:r>
            <a:r>
              <a:rPr lang="pt-BR" sz="2600" dirty="0" smtClean="0">
                <a:solidFill>
                  <a:srgbClr val="333399"/>
                </a:solidFill>
                <a:ea typeface="+mn-ea"/>
              </a:rPr>
              <a:t> – erro de 0,4%.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O laboratório didático no ensino da física</a:t>
            </a:r>
            <a:endParaRPr lang="pt-BR" sz="3600" smtClean="0"/>
          </a:p>
        </p:txBody>
      </p:sp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>
          <a:xfrm>
            <a:off x="936625" y="1619250"/>
            <a:ext cx="8207375" cy="4987925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Há também críticas:</a:t>
            </a:r>
          </a:p>
          <a:p>
            <a:pPr lvl="1" algn="just" eaLnBrk="1" hangingPunct="1">
              <a:buFontTx/>
              <a:buChar char="-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Muitas vezes, as atividades de laboratório são dirigidas por roteiros rígidos (“receitas de bolo”). </a:t>
            </a:r>
          </a:p>
          <a:p>
            <a:pPr lvl="1" algn="just" eaLnBrk="1" hangingPunct="1">
              <a:buFontTx/>
              <a:buChar char="-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Os roteiros tentam conduzir o aluno a um objetivo que ele frequentemente desconhece. </a:t>
            </a:r>
          </a:p>
          <a:p>
            <a:pPr lvl="1" algn="just" eaLnBrk="1" hangingPunct="1">
              <a:buFontTx/>
              <a:buChar char="-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Alunos gastam quase todo o tempo na tomada de dados, com poucas oportunidades para análise e discussão do fenômeno observado. </a:t>
            </a:r>
          </a:p>
          <a:p>
            <a:pPr lvl="1" algn="just" eaLnBrk="1" hangingPunct="1">
              <a:buFontTx/>
              <a:buChar char="-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Tempo excessivo gasto em atividades repetitivas e pouco instrutivas. </a:t>
            </a:r>
          </a:p>
          <a:p>
            <a:pPr lvl="1" algn="just" eaLnBrk="1" hangingPunct="1"/>
            <a:endParaRPr lang="pt-BR" sz="1000" smtClean="0">
              <a:latin typeface="Times New Roman" pitchFamily="16" charset="0"/>
              <a:cs typeface="Times New Roman" pitchFamily="16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Formato quase </a:t>
            </a:r>
            <a:r>
              <a:rPr lang="pt-BR" sz="2400" u="sng" smtClean="0">
                <a:latin typeface="Times New Roman" pitchFamily="16" charset="0"/>
                <a:cs typeface="Times New Roman" pitchFamily="16" charset="0"/>
              </a:rPr>
              <a:t>inevitável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 se há muitos alunos e pouco tempo.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Resultados com cronômetro</a:t>
            </a:r>
          </a:p>
        </p:txBody>
      </p:sp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36021" y="6047740"/>
            <a:ext cx="9446449" cy="5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sz="2600" dirty="0" smtClean="0">
                <a:solidFill>
                  <a:srgbClr val="333399"/>
                </a:solidFill>
                <a:ea typeface="+mn-ea"/>
              </a:rPr>
              <a:t>Difícil reconhecer a relação </a:t>
            </a:r>
            <a:r>
              <a:rPr lang="pt-BR" sz="2600" i="1" dirty="0" smtClean="0">
                <a:solidFill>
                  <a:srgbClr val="333399"/>
                </a:solidFill>
                <a:ea typeface="+mn-ea"/>
              </a:rPr>
              <a:t>h</a:t>
            </a:r>
            <a:r>
              <a:rPr lang="pt-BR" sz="2600" dirty="0" smtClean="0">
                <a:solidFill>
                  <a:srgbClr val="333399"/>
                </a:solidFill>
                <a:ea typeface="+mn-ea"/>
              </a:rPr>
              <a:t> x </a:t>
            </a:r>
            <a:r>
              <a:rPr lang="pt-BR" sz="2600" i="1" dirty="0" smtClean="0">
                <a:solidFill>
                  <a:srgbClr val="333399"/>
                </a:solidFill>
                <a:ea typeface="+mn-ea"/>
              </a:rPr>
              <a:t>t</a:t>
            </a:r>
            <a:r>
              <a:rPr lang="pt-BR" sz="2600" dirty="0" smtClean="0">
                <a:solidFill>
                  <a:srgbClr val="333399"/>
                </a:solidFill>
                <a:ea typeface="+mn-ea"/>
              </a:rPr>
              <a:t>. Erro em </a:t>
            </a:r>
            <a:r>
              <a:rPr lang="pt-BR" sz="2600" i="1" dirty="0" smtClean="0">
                <a:solidFill>
                  <a:srgbClr val="333399"/>
                </a:solidFill>
                <a:ea typeface="+mn-ea"/>
              </a:rPr>
              <a:t>g</a:t>
            </a:r>
            <a:r>
              <a:rPr lang="pt-BR" sz="2600" dirty="0" smtClean="0">
                <a:solidFill>
                  <a:srgbClr val="333399"/>
                </a:solidFill>
                <a:ea typeface="+mn-ea"/>
              </a:rPr>
              <a:t> da ordem de 10%.</a:t>
            </a:r>
          </a:p>
        </p:txBody>
      </p:sp>
      <p:pic>
        <p:nvPicPr>
          <p:cNvPr id="4608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21" y="1944167"/>
            <a:ext cx="4832050" cy="361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8573" y="1945916"/>
            <a:ext cx="4566033" cy="361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6067629" y="2367650"/>
            <a:ext cx="1615781" cy="37876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</a:pPr>
            <a:r>
              <a:rPr lang="pt-BR" dirty="0" smtClean="0">
                <a:solidFill>
                  <a:srgbClr val="000000"/>
                </a:solidFill>
                <a:ea typeface="+mn-ea"/>
              </a:rPr>
              <a:t>g = 870 cm/s</a:t>
            </a:r>
            <a:r>
              <a:rPr lang="pt-BR" baseline="30000" dirty="0" smtClean="0">
                <a:solidFill>
                  <a:srgbClr val="000000"/>
                </a:solidFill>
                <a:ea typeface="+mn-ea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O Giroscópio</a:t>
            </a:r>
          </a:p>
        </p:txBody>
      </p:sp>
      <p:sp>
        <p:nvSpPr>
          <p:cNvPr id="47107" name="Espaço Reservado para Conteúdo 3"/>
          <p:cNvSpPr>
            <a:spLocks noGrp="1"/>
          </p:cNvSpPr>
          <p:nvPr>
            <p:ph idx="1"/>
          </p:nvPr>
        </p:nvSpPr>
        <p:spPr>
          <a:xfrm>
            <a:off x="1295400" y="2105025"/>
            <a:ext cx="7634288" cy="4267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pt-BR" sz="2800" smtClean="0"/>
              <a:t>Mede as componentes X, Y, Z da velocidade angular em rad/s.</a:t>
            </a:r>
          </a:p>
          <a:p>
            <a:endParaRPr lang="pt-BR" sz="2800" smtClean="0"/>
          </a:p>
          <a:p>
            <a:pPr>
              <a:buFont typeface="Arial" charset="0"/>
              <a:buChar char="•"/>
            </a:pPr>
            <a:r>
              <a:rPr lang="pt-BR" sz="2800" smtClean="0"/>
              <a:t>Intervalo de medida: </a:t>
            </a:r>
            <a:r>
              <a:rPr lang="pt-BR" sz="2800" smtClean="0">
                <a:sym typeface="Symbol" charset="2"/>
              </a:rPr>
              <a:t>30 rad/s em cada eixo.</a:t>
            </a:r>
          </a:p>
          <a:p>
            <a:endParaRPr lang="pt-BR" sz="2800" smtClean="0">
              <a:sym typeface="Symbol" charset="2"/>
            </a:endParaRPr>
          </a:p>
          <a:p>
            <a:pPr>
              <a:buFont typeface="Arial" charset="0"/>
              <a:buChar char="•"/>
            </a:pPr>
            <a:r>
              <a:rPr lang="pt-BR" sz="2800" smtClean="0">
                <a:sym typeface="Symbol" charset="2"/>
              </a:rPr>
              <a:t>Mais estável que o acelerômetro (menos sensível a ruídos).</a:t>
            </a:r>
            <a:endParaRPr lang="pt-BR" sz="2800" smtClean="0"/>
          </a:p>
          <a:p>
            <a:endParaRPr lang="pt-B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smtClean="0"/>
              <a:t>A ponte de Tacoma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1692275"/>
            <a:ext cx="82486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CaixaDeTexto 3"/>
          <p:cNvSpPr txBox="1">
            <a:spLocks noChangeArrowheads="1"/>
          </p:cNvSpPr>
          <p:nvPr/>
        </p:nvSpPr>
        <p:spPr bwMode="auto">
          <a:xfrm>
            <a:off x="6249988" y="6804025"/>
            <a:ext cx="29940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Halliday, Resnick &amp; Walker, cap. 13</a:t>
            </a:r>
          </a:p>
        </p:txBody>
      </p:sp>
      <p:sp>
        <p:nvSpPr>
          <p:cNvPr id="48133" name="Elipse 4"/>
          <p:cNvSpPr>
            <a:spLocks noChangeArrowheads="1"/>
          </p:cNvSpPr>
          <p:nvPr/>
        </p:nvSpPr>
        <p:spPr bwMode="auto">
          <a:xfrm>
            <a:off x="3887788" y="5724525"/>
            <a:ext cx="1368425" cy="64770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/>
          </p:cNvSpPr>
          <p:nvPr>
            <p:ph type="title"/>
          </p:nvPr>
        </p:nvSpPr>
        <p:spPr>
          <a:xfrm>
            <a:off x="503238" y="431800"/>
            <a:ext cx="9069387" cy="1260475"/>
          </a:xfrm>
        </p:spPr>
        <p:txBody>
          <a:bodyPr/>
          <a:lstStyle/>
          <a:p>
            <a:r>
              <a:rPr lang="pt-BR" sz="4000" smtClean="0"/>
              <a:t>O </a:t>
            </a:r>
            <a:r>
              <a:rPr lang="pt-BR" sz="4000" i="1" smtClean="0"/>
              <a:t>tablet</a:t>
            </a:r>
            <a:r>
              <a:rPr lang="pt-BR" sz="4000" smtClean="0"/>
              <a:t> de Tacoma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 l="19153" t="5316" r="14395" b="2536"/>
          <a:stretch>
            <a:fillRect/>
          </a:stretch>
        </p:blipFill>
        <p:spPr bwMode="auto">
          <a:xfrm>
            <a:off x="5472113" y="2266950"/>
            <a:ext cx="417671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 l="17880" t="23051" r="4321"/>
          <a:stretch>
            <a:fillRect/>
          </a:stretch>
        </p:blipFill>
        <p:spPr bwMode="auto">
          <a:xfrm>
            <a:off x="474663" y="2281238"/>
            <a:ext cx="48529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smtClean="0"/>
              <a:t>O </a:t>
            </a:r>
            <a:r>
              <a:rPr lang="pt-BR" sz="4000" i="1" smtClean="0"/>
              <a:t>tablet</a:t>
            </a:r>
            <a:r>
              <a:rPr lang="pt-BR" sz="4000" smtClean="0"/>
              <a:t> de Tacoma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1619597"/>
            <a:ext cx="88392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871960" y="2064417"/>
            <a:ext cx="1879041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vento “forte”</a:t>
            </a:r>
          </a:p>
          <a:p>
            <a:r>
              <a:rPr lang="pt-BR" sz="2400" dirty="0" err="1" smtClean="0"/>
              <a:t>f</a:t>
            </a:r>
            <a:r>
              <a:rPr lang="pt-BR" sz="2400" baseline="-25000" dirty="0" err="1" smtClean="0"/>
              <a:t>osc</a:t>
            </a:r>
            <a:r>
              <a:rPr lang="pt-BR" sz="2400" dirty="0" smtClean="0"/>
              <a:t> </a:t>
            </a:r>
            <a:r>
              <a:rPr lang="pt-BR" sz="2400" dirty="0" smtClean="0">
                <a:sym typeface="Symbol"/>
              </a:rPr>
              <a:t></a:t>
            </a:r>
            <a:r>
              <a:rPr lang="pt-BR" sz="2400" dirty="0" smtClean="0"/>
              <a:t> 3,4 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Ressonância?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599344" y="1691605"/>
            <a:ext cx="8329400" cy="475611"/>
            <a:chOff x="455328" y="1821502"/>
            <a:chExt cx="8329400" cy="475611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4639765" y="1839913"/>
            <a:ext cx="4144963" cy="457200"/>
          </p:xfrm>
          <a:graphic>
            <a:graphicData uri="http://schemas.openxmlformats.org/presentationml/2006/ole">
              <p:oleObj spid="_x0000_s3074" name="Equação" r:id="rId3" imgW="3454200" imgH="380880" progId="Equation.3">
                <p:embed/>
              </p:oleObj>
            </a:graphicData>
          </a:graphic>
        </p:graphicFrame>
        <p:sp>
          <p:nvSpPr>
            <p:cNvPr id="3077" name="CaixaDeTexto 4"/>
            <p:cNvSpPr txBox="1">
              <a:spLocks noChangeArrowheads="1"/>
            </p:cNvSpPr>
            <p:nvPr/>
          </p:nvSpPr>
          <p:spPr bwMode="auto">
            <a:xfrm>
              <a:off x="455328" y="1821502"/>
              <a:ext cx="4293163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dirty="0" smtClean="0"/>
                <a:t>Oscilador harmônico forçado</a:t>
              </a:r>
              <a:r>
                <a:rPr lang="pt-BR" sz="2400" dirty="0" smtClean="0"/>
                <a:t>:</a:t>
              </a:r>
              <a:endParaRPr lang="pt-BR" sz="2400" dirty="0"/>
            </a:p>
          </p:txBody>
        </p:sp>
      </p:grpSp>
      <p:sp>
        <p:nvSpPr>
          <p:cNvPr id="3078" name="CaixaDeTexto 9"/>
          <p:cNvSpPr txBox="1">
            <a:spLocks noChangeArrowheads="1"/>
          </p:cNvSpPr>
          <p:nvPr/>
        </p:nvSpPr>
        <p:spPr bwMode="auto">
          <a:xfrm>
            <a:off x="1223888" y="3779837"/>
            <a:ext cx="8167621" cy="435825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/>
              <a:t> frequência </a:t>
            </a:r>
            <a:r>
              <a:rPr lang="pt-BR" sz="2400" dirty="0" smtClean="0"/>
              <a:t>natural (medida com o giroscópio): </a:t>
            </a:r>
            <a:r>
              <a:rPr lang="pt-BR" sz="2400" dirty="0"/>
              <a:t>f</a:t>
            </a:r>
            <a:r>
              <a:rPr lang="pt-BR" sz="2400" baseline="-25000" dirty="0"/>
              <a:t>0</a:t>
            </a:r>
            <a:r>
              <a:rPr lang="pt-BR" sz="2400" dirty="0"/>
              <a:t> </a:t>
            </a:r>
            <a:r>
              <a:rPr lang="pt-BR" sz="2400" dirty="0">
                <a:sym typeface="Symbol" charset="2"/>
              </a:rPr>
              <a:t>= 3,4 Hz</a:t>
            </a:r>
            <a:endParaRPr lang="pt-BR" sz="24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1223540" y="4499917"/>
            <a:ext cx="6049020" cy="723900"/>
            <a:chOff x="1151880" y="3649663"/>
            <a:chExt cx="6049020" cy="723900"/>
          </a:xfrm>
        </p:grpSpPr>
        <p:graphicFrame>
          <p:nvGraphicFramePr>
            <p:cNvPr id="3075" name="Object 9"/>
            <p:cNvGraphicFramePr>
              <a:graphicFrameLocks noChangeAspect="1"/>
            </p:cNvGraphicFramePr>
            <p:nvPr/>
          </p:nvGraphicFramePr>
          <p:xfrm>
            <a:off x="6159500" y="3649663"/>
            <a:ext cx="1041400" cy="723900"/>
          </p:xfrm>
          <a:graphic>
            <a:graphicData uri="http://schemas.openxmlformats.org/presentationml/2006/ole">
              <p:oleObj spid="_x0000_s3075" name="Equação" r:id="rId4" imgW="1041120" imgH="723600" progId="Equation.3">
                <p:embed/>
              </p:oleObj>
            </a:graphicData>
          </a:graphic>
        </p:graphicFrame>
        <p:sp>
          <p:nvSpPr>
            <p:cNvPr id="3079" name="CaixaDeTexto 10"/>
            <p:cNvSpPr txBox="1">
              <a:spLocks noChangeArrowheads="1"/>
            </p:cNvSpPr>
            <p:nvPr/>
          </p:nvSpPr>
          <p:spPr bwMode="auto">
            <a:xfrm>
              <a:off x="1151880" y="3794125"/>
              <a:ext cx="498245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pt-BR" sz="2400" dirty="0"/>
                <a:t> </a:t>
              </a:r>
              <a:r>
                <a:rPr lang="pt-BR" sz="2400" dirty="0" smtClean="0"/>
                <a:t>frequência de </a:t>
              </a:r>
              <a:r>
                <a:rPr lang="pt-BR" sz="2400" dirty="0"/>
                <a:t>criação de vórtices: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512837" y="5364013"/>
            <a:ext cx="7127875" cy="1123950"/>
            <a:chOff x="1152525" y="4711700"/>
            <a:chExt cx="7127875" cy="1123950"/>
          </a:xfrm>
        </p:grpSpPr>
        <p:sp>
          <p:nvSpPr>
            <p:cNvPr id="3080" name="CaixaDeTexto 11"/>
            <p:cNvSpPr txBox="1">
              <a:spLocks noChangeArrowheads="1"/>
            </p:cNvSpPr>
            <p:nvPr/>
          </p:nvSpPr>
          <p:spPr bwMode="auto">
            <a:xfrm>
              <a:off x="1152525" y="4711700"/>
              <a:ext cx="4687888" cy="112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Courier New" pitchFamily="49" charset="0"/>
                <a:buChar char="o"/>
              </a:pPr>
              <a:r>
                <a:rPr lang="pt-BR" sz="2400" dirty="0"/>
                <a:t> número de </a:t>
              </a:r>
              <a:r>
                <a:rPr lang="pt-BR" sz="2400" dirty="0" err="1"/>
                <a:t>Strouhal</a:t>
              </a:r>
              <a:r>
                <a:rPr lang="pt-BR" sz="2400" dirty="0"/>
                <a:t>: </a:t>
              </a:r>
              <a:r>
                <a:rPr lang="pt-BR" sz="2400" dirty="0" err="1"/>
                <a:t>St</a:t>
              </a:r>
              <a:r>
                <a:rPr lang="pt-BR" sz="2400" dirty="0"/>
                <a:t> ~ 0,1</a:t>
              </a:r>
            </a:p>
            <a:p>
              <a:pPr>
                <a:buFont typeface="Courier New" pitchFamily="49" charset="0"/>
                <a:buChar char="o"/>
              </a:pPr>
              <a:r>
                <a:rPr lang="pt-BR" sz="2400" dirty="0"/>
                <a:t> velocidade de vento: U ~ 1 m/s</a:t>
              </a:r>
            </a:p>
            <a:p>
              <a:pPr>
                <a:buFont typeface="Courier New" pitchFamily="49" charset="0"/>
                <a:buChar char="o"/>
              </a:pPr>
              <a:r>
                <a:rPr lang="pt-BR" sz="2400" dirty="0"/>
                <a:t> altura da caixa: D ~ 0,1 m</a:t>
              </a:r>
            </a:p>
          </p:txBody>
        </p:sp>
        <p:sp>
          <p:nvSpPr>
            <p:cNvPr id="3081" name="Seta para a direita 12"/>
            <p:cNvSpPr>
              <a:spLocks noChangeArrowheads="1"/>
            </p:cNvSpPr>
            <p:nvPr/>
          </p:nvSpPr>
          <p:spPr bwMode="auto">
            <a:xfrm>
              <a:off x="6119813" y="4846638"/>
              <a:ext cx="649287" cy="71913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82" name="CaixaDeTexto 13"/>
            <p:cNvSpPr txBox="1">
              <a:spLocks noChangeArrowheads="1"/>
            </p:cNvSpPr>
            <p:nvPr/>
          </p:nvSpPr>
          <p:spPr bwMode="auto">
            <a:xfrm>
              <a:off x="7027863" y="5003800"/>
              <a:ext cx="1252537" cy="436563"/>
            </a:xfrm>
            <a:prstGeom prst="rect">
              <a:avLst/>
            </a:prstGeom>
            <a:solidFill>
              <a:srgbClr val="FCFEB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dirty="0"/>
                <a:t>f ~ 1 Hz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223888" y="2411685"/>
            <a:ext cx="7401385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Após algum tempo </a:t>
            </a:r>
            <a:r>
              <a:rPr lang="pt-BR" sz="2400" dirty="0" smtClean="0">
                <a:sym typeface="Symbol"/>
              </a:rPr>
              <a:t></a:t>
            </a:r>
            <a:r>
              <a:rPr lang="pt-BR" sz="2400" dirty="0" smtClean="0"/>
              <a:t> movimento com frequência f e</a:t>
            </a:r>
            <a:r>
              <a:rPr lang="pt-BR" sz="2400" dirty="0" smtClean="0"/>
              <a:t> </a:t>
            </a:r>
            <a:br>
              <a:rPr lang="pt-BR" sz="2400" dirty="0" smtClean="0"/>
            </a:br>
            <a:r>
              <a:rPr lang="pt-BR" sz="2400" dirty="0" smtClean="0"/>
              <a:t>grande amplitude quando f </a:t>
            </a:r>
            <a:r>
              <a:rPr lang="pt-BR" sz="2400" dirty="0" smtClean="0">
                <a:sym typeface="Symbol"/>
              </a:rPr>
              <a:t> f</a:t>
            </a:r>
            <a:r>
              <a:rPr lang="pt-BR" sz="2400" baseline="-25000" dirty="0" smtClean="0">
                <a:sym typeface="Symbol"/>
              </a:rPr>
              <a:t>0</a:t>
            </a:r>
            <a:r>
              <a:rPr lang="pt-BR" sz="2400" dirty="0" smtClean="0">
                <a:sym typeface="Symbol"/>
              </a:rPr>
              <a:t> (a frequência natural)</a:t>
            </a:r>
            <a:endParaRPr lang="pt-BR" sz="2400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Ressonância?</a:t>
            </a:r>
          </a:p>
        </p:txBody>
      </p:sp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1691605"/>
            <a:ext cx="7192962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2407529" y="1947697"/>
            <a:ext cx="1912703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vento “fraco”</a:t>
            </a:r>
          </a:p>
          <a:p>
            <a:r>
              <a:rPr lang="pt-BR" sz="2400" dirty="0" err="1" smtClean="0"/>
              <a:t>f</a:t>
            </a:r>
            <a:r>
              <a:rPr lang="pt-BR" sz="2400" baseline="-25000" dirty="0" err="1" smtClean="0"/>
              <a:t>osc</a:t>
            </a:r>
            <a:r>
              <a:rPr lang="pt-BR" sz="2400" dirty="0" smtClean="0"/>
              <a:t> </a:t>
            </a:r>
            <a:r>
              <a:rPr lang="pt-BR" sz="2400" dirty="0" smtClean="0">
                <a:sym typeface="Symbol"/>
              </a:rPr>
              <a:t></a:t>
            </a:r>
            <a:r>
              <a:rPr lang="pt-BR" sz="2400" dirty="0" smtClean="0"/>
              <a:t> 3,4 Hz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Ressonância ou dissipação negativa?</a:t>
            </a:r>
          </a:p>
        </p:txBody>
      </p:sp>
      <p:grpSp>
        <p:nvGrpSpPr>
          <p:cNvPr id="4100" name="Grupo 14"/>
          <p:cNvGrpSpPr>
            <a:grpSpLocks/>
          </p:cNvGrpSpPr>
          <p:nvPr/>
        </p:nvGrpSpPr>
        <p:grpSpPr bwMode="auto">
          <a:xfrm>
            <a:off x="2065338" y="2051050"/>
            <a:ext cx="5799137" cy="514350"/>
            <a:chOff x="2066075" y="2411685"/>
            <a:chExt cx="5799137" cy="513755"/>
          </a:xfrm>
        </p:grpSpPr>
        <p:sp>
          <p:nvSpPr>
            <p:cNvPr id="4109" name="Retângulo 13"/>
            <p:cNvSpPr>
              <a:spLocks noChangeArrowheads="1"/>
            </p:cNvSpPr>
            <p:nvPr/>
          </p:nvSpPr>
          <p:spPr bwMode="auto">
            <a:xfrm>
              <a:off x="4262079" y="2411685"/>
              <a:ext cx="792088" cy="504056"/>
            </a:xfrm>
            <a:prstGeom prst="rect">
              <a:avLst/>
            </a:prstGeom>
            <a:solidFill>
              <a:srgbClr val="00B8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4098" name="Object 3"/>
            <p:cNvGraphicFramePr>
              <a:graphicFrameLocks noChangeAspect="1"/>
            </p:cNvGraphicFramePr>
            <p:nvPr/>
          </p:nvGraphicFramePr>
          <p:xfrm>
            <a:off x="2066075" y="2461890"/>
            <a:ext cx="5799137" cy="463550"/>
          </p:xfrm>
          <a:graphic>
            <a:graphicData uri="http://schemas.openxmlformats.org/presentationml/2006/ole">
              <p:oleObj spid="_x0000_s4098" name="Equação" r:id="rId3" imgW="4394160" imgH="355320" progId="Equation.3">
                <p:embed/>
              </p:oleObj>
            </a:graphicData>
          </a:graphic>
        </p:graphicFrame>
      </p:grpSp>
      <p:sp>
        <p:nvSpPr>
          <p:cNvPr id="4101" name="CaixaDeTexto 5"/>
          <p:cNvSpPr txBox="1">
            <a:spLocks noChangeArrowheads="1"/>
          </p:cNvSpPr>
          <p:nvPr/>
        </p:nvSpPr>
        <p:spPr bwMode="auto">
          <a:xfrm>
            <a:off x="1219200" y="1403350"/>
            <a:ext cx="30289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/>
              <a:t>Dissipação negativa:</a:t>
            </a:r>
          </a:p>
        </p:txBody>
      </p:sp>
      <p:sp>
        <p:nvSpPr>
          <p:cNvPr id="4102" name="CaixaDeTexto 7"/>
          <p:cNvSpPr txBox="1">
            <a:spLocks noChangeArrowheads="1"/>
          </p:cNvSpPr>
          <p:nvPr/>
        </p:nvSpPr>
        <p:spPr bwMode="auto">
          <a:xfrm>
            <a:off x="4968875" y="4284663"/>
            <a:ext cx="47974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se B&gt;b, a amplitude da oscilação </a:t>
            </a:r>
            <a:br>
              <a:rPr lang="pt-BR" sz="2400"/>
            </a:br>
            <a:r>
              <a:rPr lang="pt-BR" sz="2400"/>
              <a:t>aumenta exponencialmente</a:t>
            </a:r>
          </a:p>
        </p:txBody>
      </p:sp>
      <p:grpSp>
        <p:nvGrpSpPr>
          <p:cNvPr id="4103" name="Grupo 11"/>
          <p:cNvGrpSpPr>
            <a:grpSpLocks/>
          </p:cNvGrpSpPr>
          <p:nvPr/>
        </p:nvGrpSpPr>
        <p:grpSpPr bwMode="auto">
          <a:xfrm>
            <a:off x="1193800" y="2771775"/>
            <a:ext cx="3486150" cy="4179888"/>
            <a:chOff x="1050062" y="3059757"/>
            <a:chExt cx="3486194" cy="4180241"/>
          </a:xfrm>
        </p:grpSpPr>
        <p:pic>
          <p:nvPicPr>
            <p:cNvPr id="410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14032" t="4898" r="8791" b="8563"/>
            <a:stretch>
              <a:fillRect/>
            </a:stretch>
          </p:blipFill>
          <p:spPr bwMode="auto">
            <a:xfrm>
              <a:off x="1367904" y="3059757"/>
              <a:ext cx="3168352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6" name="CaixaDeTexto 8"/>
            <p:cNvSpPr txBox="1">
              <a:spLocks noChangeArrowheads="1"/>
            </p:cNvSpPr>
            <p:nvPr/>
          </p:nvSpPr>
          <p:spPr bwMode="auto">
            <a:xfrm>
              <a:off x="1050062" y="3344012"/>
              <a:ext cx="389850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B</a:t>
              </a:r>
            </a:p>
          </p:txBody>
        </p:sp>
        <p:sp>
          <p:nvSpPr>
            <p:cNvPr id="4107" name="CaixaDeTexto 9"/>
            <p:cNvSpPr txBox="1">
              <a:spLocks noChangeArrowheads="1"/>
            </p:cNvSpPr>
            <p:nvPr/>
          </p:nvSpPr>
          <p:spPr bwMode="auto">
            <a:xfrm>
              <a:off x="1083724" y="5724053"/>
              <a:ext cx="356188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0</a:t>
              </a:r>
            </a:p>
          </p:txBody>
        </p:sp>
        <p:sp>
          <p:nvSpPr>
            <p:cNvPr id="4108" name="CaixaDeTexto 10"/>
            <p:cNvSpPr txBox="1">
              <a:spLocks noChangeArrowheads="1"/>
            </p:cNvSpPr>
            <p:nvPr/>
          </p:nvSpPr>
          <p:spPr bwMode="auto">
            <a:xfrm>
              <a:off x="1439912" y="6804173"/>
              <a:ext cx="3010761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velocidade do vento</a:t>
              </a:r>
            </a:p>
          </p:txBody>
        </p:sp>
      </p:grpSp>
      <p:sp>
        <p:nvSpPr>
          <p:cNvPr id="4104" name="CaixaDeTexto 12"/>
          <p:cNvSpPr txBox="1">
            <a:spLocks noChangeArrowheads="1"/>
          </p:cNvSpPr>
          <p:nvPr/>
        </p:nvSpPr>
        <p:spPr bwMode="auto">
          <a:xfrm>
            <a:off x="5184775" y="5795963"/>
            <a:ext cx="403225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K. Y. Billah, R. H. Scanlan, </a:t>
            </a:r>
            <a:r>
              <a:rPr lang="en-US" sz="1200" i="1"/>
              <a:t>Resonance, Tacoma Narrows  bridge  failure and undergraduate physics textbooks</a:t>
            </a:r>
            <a:r>
              <a:rPr lang="en-US" sz="1200"/>
              <a:t>, Am. J. Phys. </a:t>
            </a:r>
            <a:r>
              <a:rPr lang="en-US" sz="1200" u="sng"/>
              <a:t>59</a:t>
            </a:r>
            <a:r>
              <a:rPr lang="en-US" sz="1200"/>
              <a:t>,118 (1991)</a:t>
            </a:r>
            <a:endParaRPr lang="pt-BR" sz="12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 pêndulo que vaza</a:t>
            </a:r>
          </a:p>
        </p:txBody>
      </p:sp>
      <p:grpSp>
        <p:nvGrpSpPr>
          <p:cNvPr id="51203" name="Grupo 7"/>
          <p:cNvGrpSpPr>
            <a:grpSpLocks/>
          </p:cNvGrpSpPr>
          <p:nvPr/>
        </p:nvGrpSpPr>
        <p:grpSpPr bwMode="auto">
          <a:xfrm>
            <a:off x="3311525" y="1577975"/>
            <a:ext cx="5832475" cy="1193800"/>
            <a:chOff x="1079871" y="1619593"/>
            <a:chExt cx="5832649" cy="1193292"/>
          </a:xfrm>
        </p:grpSpPr>
        <p:pic>
          <p:nvPicPr>
            <p:cNvPr id="512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9871" y="1619593"/>
              <a:ext cx="5647563" cy="119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7" name="CaixaDeTexto 3"/>
            <p:cNvSpPr txBox="1">
              <a:spLocks noChangeArrowheads="1"/>
            </p:cNvSpPr>
            <p:nvPr/>
          </p:nvSpPr>
          <p:spPr bwMode="auto">
            <a:xfrm>
              <a:off x="3918815" y="2483693"/>
              <a:ext cx="2993705" cy="29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/>
                <a:t>Halliday, Resnick &amp; Walker, cap. 13</a:t>
              </a:r>
            </a:p>
          </p:txBody>
        </p:sp>
      </p:grp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0100" y="3419475"/>
            <a:ext cx="5516563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400300"/>
            <a:ext cx="1604963" cy="43322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 pêndulo que vaza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16125"/>
            <a:ext cx="735488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smtClean="0"/>
              <a:t>O </a:t>
            </a:r>
            <a:r>
              <a:rPr lang="en-US" sz="3600" dirty="0" err="1" smtClean="0"/>
              <a:t>computador</a:t>
            </a:r>
            <a:r>
              <a:rPr lang="en-US" sz="3600" dirty="0" smtClean="0"/>
              <a:t> no </a:t>
            </a:r>
            <a:r>
              <a:rPr lang="en-US" sz="3600" dirty="0" err="1" smtClean="0"/>
              <a:t>laboratório</a:t>
            </a:r>
            <a:r>
              <a:rPr lang="en-US" sz="3600" dirty="0" smtClean="0"/>
              <a:t> </a:t>
            </a:r>
            <a:r>
              <a:rPr lang="en-US" sz="3600" dirty="0" err="1" smtClean="0"/>
              <a:t>didático</a:t>
            </a:r>
            <a:endParaRPr lang="en-US" sz="3600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idx="1"/>
          </p:nvPr>
        </p:nvSpPr>
        <p:spPr>
          <a:xfrm>
            <a:off x="1152525" y="1835150"/>
            <a:ext cx="7848600" cy="4968875"/>
          </a:xfrm>
        </p:spPr>
        <p:txBody>
          <a:bodyPr tIns="17640"/>
          <a:lstStyle/>
          <a:p>
            <a:pPr algn="just" eaLnBrk="1" hangingPunct="1">
              <a:lnSpc>
                <a:spcPct val="95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</a:rPr>
              <a:t>Durante a década de 80 os computadores foram introduzidos nos laboratórios de ensino de física: surgiram os primeiros “laboratórios baseados em computadores”.</a:t>
            </a:r>
          </a:p>
          <a:p>
            <a:pPr algn="just" eaLnBrk="1" hangingPunct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1200" smtClean="0">
              <a:latin typeface="Times New Roman" pitchFamily="16" charset="0"/>
            </a:endParaRPr>
          </a:p>
          <a:p>
            <a:pPr algn="just" eaLnBrk="1" hangingPunct="1">
              <a:lnSpc>
                <a:spcPct val="95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</a:rPr>
              <a:t>O computador provou ser uma ótima ferramenta no laboratório didático, pois: </a:t>
            </a:r>
          </a:p>
          <a:p>
            <a:pPr lvl="1" algn="just" eaLnBrk="1" hangingPunct="1">
              <a:lnSpc>
                <a:spcPct val="95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</a:rPr>
              <a:t>dispensa o aluno do trabalho mecânico e entediante de anotar dados e gerar gráficos;</a:t>
            </a:r>
          </a:p>
          <a:p>
            <a:pPr lvl="1" algn="just" eaLnBrk="1" hangingPunct="1">
              <a:lnSpc>
                <a:spcPct val="95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smtClean="0">
                <a:latin typeface="Times New Roman" pitchFamily="16" charset="0"/>
              </a:rPr>
              <a:t>permite que o aluno dedique mais tempo à discussão prévia do experimento e à análise e interpretação do resultado.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Comentários</a:t>
            </a:r>
            <a:r>
              <a:rPr lang="en-US" sz="3600" dirty="0" smtClean="0"/>
              <a:t> </a:t>
            </a:r>
            <a:r>
              <a:rPr lang="en-US" sz="3600" dirty="0" err="1" smtClean="0"/>
              <a:t>finais</a:t>
            </a:r>
            <a:r>
              <a:rPr lang="en-US" sz="3600" dirty="0" smtClean="0"/>
              <a:t> 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8" y="1528763"/>
            <a:ext cx="9001125" cy="4987925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t-BR" sz="2800" i="1" dirty="0" err="1" smtClean="0">
                <a:latin typeface="Times New Roman" pitchFamily="16" charset="0"/>
                <a:cs typeface="Times New Roman" pitchFamily="16" charset="0"/>
              </a:rPr>
              <a:t>Tablets</a:t>
            </a:r>
            <a:r>
              <a:rPr lang="pt-BR" sz="28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e </a:t>
            </a:r>
            <a:r>
              <a:rPr lang="pt-BR" sz="2800" i="1" dirty="0" err="1" smtClean="0">
                <a:latin typeface="Times New Roman" pitchFamily="16" charset="0"/>
                <a:cs typeface="Times New Roman" pitchFamily="16" charset="0"/>
              </a:rPr>
              <a:t>smartphones</a:t>
            </a:r>
            <a:r>
              <a:rPr lang="pt-BR" sz="28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têm características que os tornam ótimos instrumentos para atividades experimentais :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dirty="0" smtClean="0">
                <a:latin typeface="Times New Roman" pitchFamily="16" charset="0"/>
                <a:cs typeface="Times New Roman" pitchFamily="16" charset="0"/>
              </a:rPr>
              <a:t>grande poder de processamento e memória; 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dirty="0" smtClean="0">
                <a:latin typeface="Times New Roman" pitchFamily="16" charset="0"/>
                <a:cs typeface="Times New Roman" pitchFamily="16" charset="0"/>
              </a:rPr>
              <a:t>sensores em grande número e variedade;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dirty="0" smtClean="0">
                <a:latin typeface="Times New Roman" pitchFamily="16" charset="0"/>
                <a:cs typeface="Times New Roman" pitchFamily="16" charset="0"/>
              </a:rPr>
              <a:t>portabilidade;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dirty="0" smtClean="0">
                <a:latin typeface="Times New Roman" pitchFamily="16" charset="0"/>
                <a:cs typeface="Times New Roman" pitchFamily="16" charset="0"/>
              </a:rPr>
              <a:t>difusão entre os jovens. </a:t>
            </a:r>
          </a:p>
          <a:p>
            <a:pPr lvl="1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10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Esses dispositivos permitem realizar a coleta e apresentação de dados com excepcional rapidez, dando tempo à discussão e interpretação dos resultados experimentais.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Comentários</a:t>
            </a:r>
            <a:r>
              <a:rPr lang="en-US" sz="3600" dirty="0" smtClean="0"/>
              <a:t> </a:t>
            </a:r>
            <a:r>
              <a:rPr lang="en-US" sz="3600" dirty="0" err="1" smtClean="0"/>
              <a:t>finais</a:t>
            </a:r>
            <a:r>
              <a:rPr lang="en-US" sz="3600" dirty="0" smtClean="0"/>
              <a:t> 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idx="1"/>
          </p:nvPr>
        </p:nvSpPr>
        <p:spPr>
          <a:xfrm>
            <a:off x="719138" y="1528763"/>
            <a:ext cx="8713787" cy="5275262"/>
          </a:xfrm>
        </p:spPr>
        <p:txBody>
          <a:bodyPr tIns="24695"/>
          <a:lstStyle/>
          <a:p>
            <a:pPr algn="just"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Desenvolvemos e aplicamos em sala de aula experimentos de física que têm como instrumento central um </a:t>
            </a:r>
            <a:r>
              <a:rPr lang="pt-BR" sz="2800" i="1" dirty="0" err="1" smtClean="0">
                <a:latin typeface="Times New Roman" pitchFamily="16" charset="0"/>
                <a:cs typeface="Times New Roman" pitchFamily="16" charset="0"/>
              </a:rPr>
              <a:t>tablet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 ou </a:t>
            </a:r>
            <a:r>
              <a:rPr lang="pt-BR" sz="2800" i="1" dirty="0" err="1" smtClean="0">
                <a:latin typeface="Times New Roman" pitchFamily="16" charset="0"/>
                <a:cs typeface="Times New Roman" pitchFamily="16" charset="0"/>
              </a:rPr>
              <a:t>smartphone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. Entre os temas abordados estão:</a:t>
            </a:r>
          </a:p>
          <a:p>
            <a:pPr lvl="2" algn="just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mecânica;</a:t>
            </a:r>
          </a:p>
          <a:p>
            <a:pPr lvl="2" algn="just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magnetismo;</a:t>
            </a:r>
          </a:p>
          <a:p>
            <a:pPr lvl="2" algn="just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óptica;</a:t>
            </a:r>
          </a:p>
          <a:p>
            <a:pPr lvl="2" algn="just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física ondulatória.</a:t>
            </a:r>
          </a:p>
          <a:p>
            <a:pPr algn="just"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A resposta dos alunos às atividades realizadas e às discussões que acompanharam muitas delas foi positiva. </a:t>
            </a:r>
          </a:p>
          <a:p>
            <a:pPr algn="just"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Ainda há muitos sensores e aplicações a explorar.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Mais detalhes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79637"/>
            <a:ext cx="9361610" cy="2952328"/>
          </a:xfrm>
        </p:spPr>
        <p:txBody>
          <a:bodyPr/>
          <a:lstStyle/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	Leonardo P. Vieira, 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Experimentos de Física com </a:t>
            </a:r>
            <a:r>
              <a:rPr lang="pt-BR" sz="2400" i="1" dirty="0" err="1" smtClean="0">
                <a:latin typeface="Times New Roman" pitchFamily="18" charset="0"/>
                <a:cs typeface="Times New Roman" pitchFamily="18" charset="0"/>
              </a:rPr>
              <a:t>Tablets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i="1" dirty="0" err="1" smtClean="0">
                <a:latin typeface="Times New Roman" pitchFamily="18" charset="0"/>
                <a:cs typeface="Times New Roman" pitchFamily="18" charset="0"/>
              </a:rPr>
              <a:t>Smartphones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, Dissertação de Mestrado em Ensino de Física, UFRJ, 2013.</a:t>
            </a:r>
          </a:p>
          <a:p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	Disponível,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juntamente com roteiros didáticos e vídeos, em</a:t>
            </a:r>
            <a:r>
              <a:rPr lang="pt-BR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t-B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http://www.if.ufrj.br/~pef/producao_academica/dissertacoes.html#2013</a:t>
            </a:r>
          </a:p>
          <a:p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2447354"/>
            <a:ext cx="9069387" cy="1260475"/>
          </a:xfrm>
        </p:spPr>
        <p:txBody>
          <a:bodyPr/>
          <a:lstStyle/>
          <a:p>
            <a:r>
              <a:rPr lang="pt-BR" dirty="0" smtClean="0"/>
              <a:t>Aplicativos</a:t>
            </a:r>
            <a:endParaRPr lang="pt-B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Aplicativos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leitura</a:t>
            </a:r>
            <a:r>
              <a:rPr lang="en-US" sz="3600" dirty="0" smtClean="0"/>
              <a:t> dos </a:t>
            </a:r>
            <a:r>
              <a:rPr lang="en-US" sz="3600" dirty="0" err="1" smtClean="0"/>
              <a:t>sensores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8" y="1475581"/>
            <a:ext cx="9001125" cy="5832648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Sistemas operacionais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iOS</a:t>
            </a: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Windows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Phone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 (Windows 10)</a:t>
            </a: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Os aplicativos descritos a seguir são opções baseadas em experiências pessoais e portanto: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a maioria é 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; 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apenas algumas alternativas 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iOS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 serão apresentadas;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são gratuitos, às vezes com publicidade (que pode ser evitada desativando a internet);</a:t>
            </a:r>
          </a:p>
          <a:p>
            <a:pPr lvl="1" eaLnBrk="1" hangingPunct="1">
              <a:lnSpc>
                <a:spcPct val="10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não são necessariamente os melhores aplicativos disponíveis.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Inventário</a:t>
            </a:r>
            <a:r>
              <a:rPr lang="en-US" sz="3600" dirty="0" smtClean="0"/>
              <a:t> dos </a:t>
            </a:r>
            <a:r>
              <a:rPr lang="en-US" sz="3600" dirty="0" err="1" smtClean="0"/>
              <a:t>sensores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816795"/>
            <a:ext cx="3889126" cy="5131394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Sensor Box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Identifica e lê os sensores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do aparelho.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Resultados numéricos e/ou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em gráficos.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Não envia os dados pela internet.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Sensores “óbvios” não são mencionados: microfone, câmera, GPS, ...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3428" name="Picture 4" descr="https://lh5.ggpht.com/9Z6EBdne9fBtrdxYu66h-wwZBCDC_Ujd0BKys8apTi2LTAmOhDMfHSRn1uH1_2JGOQ=w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612" y="2123653"/>
            <a:ext cx="1485900" cy="1485900"/>
          </a:xfrm>
          <a:prstGeom prst="rect">
            <a:avLst/>
          </a:prstGeom>
          <a:noFill/>
        </p:spPr>
      </p:pic>
      <p:pic>
        <p:nvPicPr>
          <p:cNvPr id="103430" name="Picture 6" descr="https://lh5.ggpht.com/JvJ4KquR4buK1iRfxtn8bFOGwz81mQWdfiFzVIh6S_XYgg9SKIii1n9I73LZKCz6OZ0=h9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368" y="2123653"/>
            <a:ext cx="2377440" cy="42298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Acelerômetro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816795"/>
            <a:ext cx="4177158" cy="5131394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Physics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 Toolbox </a:t>
            </a: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Accelerometer</a:t>
            </a:r>
            <a:endParaRPr lang="pt-BR" sz="24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Lê e grava os dados do acelerômetro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Resultados numéricos e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em gráficos.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Grava dados em arquivo que pode ser enviado pela internet e aberto em uma planilha.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17764" name="Picture 4" descr="https://lh5.ggpht.com/axUd6V-KFGVKJF-hqtV_xX2tbNlM6xr03LUsn9VFRjsBpzKH78cbLcdPfSxHjO_cAQ=w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328" y="1835621"/>
            <a:ext cx="1485900" cy="1485900"/>
          </a:xfrm>
          <a:prstGeom prst="rect">
            <a:avLst/>
          </a:prstGeom>
          <a:noFill/>
        </p:spPr>
      </p:pic>
      <p:pic>
        <p:nvPicPr>
          <p:cNvPr id="11777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496" y="1907629"/>
            <a:ext cx="274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Acelerômetro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816795"/>
            <a:ext cx="4177158" cy="5131394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Mobile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Science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: </a:t>
            </a: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Acceleration</a:t>
            </a:r>
            <a:endParaRPr lang="pt-BR" sz="24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b="1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iOS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Lê e grava os dados do acelerômetro.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Resultados numéricos e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em gráficos.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Calcula velocidade e posição.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Grava dados em arquivo que pode ser enviado pela internet e aberto em uma planilha.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642" y="1979637"/>
            <a:ext cx="1083334" cy="108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808" y="1918617"/>
            <a:ext cx="3048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Giroscópio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816795"/>
            <a:ext cx="4177158" cy="5131394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Physics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 Toolbox </a:t>
            </a: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Accelerometer</a:t>
            </a:r>
            <a:endParaRPr lang="pt-BR" sz="24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Lê e grava os dados do giroscópio.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Resultados numéricos e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em gráficos.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Grava dados em arquivo que pode ser enviado pela internet e aberto em uma planilha.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608" y="1944141"/>
            <a:ext cx="274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335" y="2051644"/>
            <a:ext cx="1178814" cy="120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Magnetômetro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816795"/>
            <a:ext cx="4177158" cy="5131394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MagnetMeter</a:t>
            </a:r>
            <a:endParaRPr lang="pt-BR" sz="24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Registra o campo magnético total.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Direção mostrada por seta.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Pode ser “zerado” para subtrair o campo magnético terrestre.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Não registra as componentes, não faz gráficos, não salva dados em arquivos ou na internet.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3616" y="1940197"/>
            <a:ext cx="274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8588" y="1979637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O computador no laboratório didático</a:t>
            </a:r>
          </a:p>
        </p:txBody>
      </p:sp>
      <p:sp>
        <p:nvSpPr>
          <p:cNvPr id="12291" name="Espaço Reservado para Conteúdo 3"/>
          <p:cNvSpPr>
            <a:spLocks noGrp="1"/>
          </p:cNvSpPr>
          <p:nvPr>
            <p:ph idx="1"/>
          </p:nvPr>
        </p:nvSpPr>
        <p:spPr>
          <a:xfrm>
            <a:off x="1223963" y="1835150"/>
            <a:ext cx="7272337" cy="4249738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Entretanto, ainda há problemas: </a:t>
            </a:r>
          </a:p>
          <a:p>
            <a:pPr eaLnBrk="1" hangingPunct="1"/>
            <a:endParaRPr lang="pt-BR" sz="800" smtClean="0">
              <a:latin typeface="Times New Roman" pitchFamily="16" charset="0"/>
              <a:cs typeface="Times New Roman" pitchFamily="16" charset="0"/>
            </a:endParaRPr>
          </a:p>
          <a:p>
            <a:pPr lvl="1" eaLnBrk="1" hangingPunct="1">
              <a:buFontTx/>
              <a:buChar char="-"/>
            </a:pPr>
            <a:r>
              <a:rPr lang="pt-BR" sz="2400" i="1" smtClean="0">
                <a:latin typeface="Times New Roman" pitchFamily="16" charset="0"/>
                <a:cs typeface="Times New Roman" pitchFamily="16" charset="0"/>
              </a:rPr>
              <a:t>Desktops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 são pesados e pouco portáteis, dificultando a montagem de muitos experimentos.</a:t>
            </a:r>
          </a:p>
          <a:p>
            <a:pPr lvl="1" eaLnBrk="1" hangingPunct="1">
              <a:buFontTx/>
              <a:buChar char="-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Normalmente estão em salas de informática, não em laboratórios ou salas de aula.</a:t>
            </a:r>
          </a:p>
          <a:p>
            <a:pPr lvl="1" eaLnBrk="1" hangingPunct="1">
              <a:buFontTx/>
              <a:buChar char="-"/>
            </a:pP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Necessitam de sensores e interfaces especializados, geralmente caros e pouco acessíveis.</a:t>
            </a:r>
          </a:p>
          <a:p>
            <a:pPr lvl="1" eaLnBrk="1" hangingPunct="1">
              <a:buFontTx/>
              <a:buChar char="-"/>
            </a:pPr>
            <a:r>
              <a:rPr lang="pt-BR" sz="2400" i="1" smtClean="0">
                <a:latin typeface="Times New Roman" pitchFamily="16" charset="0"/>
                <a:cs typeface="Times New Roman" pitchFamily="16" charset="0"/>
              </a:rPr>
              <a:t>Laptops</a:t>
            </a:r>
            <a:r>
              <a:rPr lang="pt-BR" sz="2400" smtClean="0">
                <a:latin typeface="Times New Roman" pitchFamily="16" charset="0"/>
                <a:cs typeface="Times New Roman" pitchFamily="16" charset="0"/>
              </a:rPr>
              <a:t> resolvem a questão da portabilidade, mas o problema dos sensores e interfaces permanece.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Magnetômetro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619597"/>
            <a:ext cx="4177158" cy="5347418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Physics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 Toolbox </a:t>
            </a: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Magnetometer</a:t>
            </a:r>
            <a:endParaRPr lang="pt-BR" sz="24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Lê e grava os dados do sensor magnético.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Resultados numéricos e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em gráficos.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Grava dados em arquivo que pode ser enviado pela internet e aberto em uma planilha.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Não pode ser “zerado” para subtrair o campo magnético terrestre.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512" y="1885469"/>
            <a:ext cx="2804160" cy="448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778" y="1835621"/>
            <a:ext cx="1108710" cy="114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Microfone</a:t>
            </a:r>
            <a:endParaRPr lang="en-US" sz="3600" dirty="0" smtClean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040" y="3347789"/>
            <a:ext cx="4876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296" y="1835621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19832" y="1835621"/>
            <a:ext cx="4104456" cy="4824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4695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b="1" kern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WavePad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Para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Android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Lê o sinal</a:t>
            </a: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no microfone e armazena os dados num arquivo WAV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Mostra a forma de onda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</a:p>
          <a:p>
            <a:pPr marL="34290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O arquivo pode ser enviado pela internet e analisado em programas como </a:t>
            </a:r>
            <a:r>
              <a:rPr lang="pt-BR" sz="2400" i="1" kern="0" dirty="0" err="1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Audacity</a:t>
            </a: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Microfone</a:t>
            </a:r>
            <a:endParaRPr lang="en-US" sz="3600" dirty="0" smtClean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19138" y="1475581"/>
            <a:ext cx="8929686" cy="259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4695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Sound</a:t>
            </a:r>
            <a:r>
              <a:rPr lang="pt-BR" sz="2400" b="1" kern="0" noProof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Oscilloscope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Para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Android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Lê o sinal</a:t>
            </a: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no microfone e mostra a forma de onda.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Calcula o espectro de frequências.</a:t>
            </a:r>
          </a:p>
          <a:p>
            <a:pPr marL="342900" lvl="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Não salva ou compartilha arquivos de áudio.</a:t>
            </a:r>
            <a:endParaRPr lang="pt-BR" sz="2400" kern="0" dirty="0" smtClean="0">
              <a:solidFill>
                <a:srgbClr val="000000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16" y="4455619"/>
            <a:ext cx="4389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336" y="4427909"/>
            <a:ext cx="4389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0916" y="2365945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Microfone</a:t>
            </a:r>
            <a:endParaRPr lang="en-US" sz="3600" dirty="0" smtClean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19832" y="1835621"/>
            <a:ext cx="3600400" cy="4824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4695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Spectrum</a:t>
            </a:r>
            <a:r>
              <a:rPr lang="pt-BR" sz="2400" b="1" kern="0" noProof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Analyser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Para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Android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</a:p>
          <a:p>
            <a:pPr marL="342900" lvl="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Lê o sinal no microfone </a:t>
            </a:r>
            <a:b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e calcula o espectro de frequências.</a:t>
            </a:r>
          </a:p>
          <a:p>
            <a:pPr marL="342900" lvl="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Faz gráficos do espectro.</a:t>
            </a:r>
          </a:p>
          <a:p>
            <a:pPr marL="342900" lvl="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Identifica as frequências dos picos no espectro.</a:t>
            </a:r>
          </a:p>
          <a:p>
            <a:pPr marL="342900" lvl="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Não salva ou compartilha arquivo com o espectro.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524" y="1907629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256" y="3635822"/>
            <a:ext cx="5169408" cy="279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Microfone</a:t>
            </a:r>
            <a:endParaRPr lang="en-US" sz="3600" dirty="0" smtClean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19832" y="1907629"/>
            <a:ext cx="4104456" cy="4824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4695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Twisted</a:t>
            </a:r>
            <a:r>
              <a:rPr lang="pt-BR" sz="2400" b="1" kern="0" noProof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Wave</a:t>
            </a:r>
            <a:r>
              <a:rPr lang="pt-BR" sz="2400" b="1" kern="0" noProof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pt-BR" sz="2400" b="1" kern="0" noProof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Recorder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Para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iOS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Lê o sinal</a:t>
            </a: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no microfone e armazena os dados num arquivo WAV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Mostra a forma de onda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.</a:t>
            </a:r>
          </a:p>
          <a:p>
            <a:pPr marL="342900" indent="-342900" hangingPunct="1">
              <a:lnSpc>
                <a:spcPct val="100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O arquivo pode ser enviado pela internet e analisado em programas como </a:t>
            </a:r>
            <a:r>
              <a:rPr lang="pt-BR" sz="2400" i="1" kern="0" dirty="0" err="1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Audacity</a:t>
            </a:r>
            <a:r>
              <a:rPr lang="pt-BR" sz="2400" kern="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288" y="1835621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088" y="2915741"/>
            <a:ext cx="4681728" cy="351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err="1" smtClean="0"/>
              <a:t>Luxímetro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719139" y="1619597"/>
            <a:ext cx="4177158" cy="5347418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Physics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 Toolbox Light Sensor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Lê e grava os dados do sensor  de luz.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Resultados numéricos e </a:t>
            </a:r>
            <a:br>
              <a:rPr lang="pt-BR" sz="2400" dirty="0" smtClean="0">
                <a:latin typeface="Times New Roman" pitchFamily="16" charset="0"/>
                <a:cs typeface="Times New Roman" pitchFamily="16" charset="0"/>
              </a:rPr>
            </a:b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em gráficos.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Grava dados em arquivo que pode ser enviado pela internet e aberto em uma planilha.</a:t>
            </a: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488" y="1711349"/>
            <a:ext cx="304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650" y="1763613"/>
            <a:ext cx="1178814" cy="120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dirty="0" smtClean="0"/>
              <a:t>Sensor de </a:t>
            </a:r>
            <a:r>
              <a:rPr lang="en-US" sz="3600" dirty="0" err="1" smtClean="0"/>
              <a:t>proximidade</a:t>
            </a:r>
            <a:endParaRPr lang="en-US" sz="3600" dirty="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>
          <a:xfrm>
            <a:off x="647130" y="1619597"/>
            <a:ext cx="4321174" cy="5347418"/>
          </a:xfrm>
        </p:spPr>
        <p:txBody>
          <a:bodyPr tIns="24695"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Physics</a:t>
            </a:r>
            <a:r>
              <a:rPr lang="pt-BR" sz="2400" b="1" dirty="0" smtClean="0">
                <a:latin typeface="Times New Roman" pitchFamily="16" charset="0"/>
                <a:cs typeface="Times New Roman" pitchFamily="16" charset="0"/>
              </a:rPr>
              <a:t> Toolbox </a:t>
            </a:r>
            <a:r>
              <a:rPr lang="pt-BR" sz="2400" b="1" dirty="0" err="1" smtClean="0">
                <a:latin typeface="Times New Roman" pitchFamily="16" charset="0"/>
                <a:cs typeface="Times New Roman" pitchFamily="16" charset="0"/>
              </a:rPr>
              <a:t>Proximeter</a:t>
            </a:r>
            <a:endParaRPr lang="pt-BR" sz="2400" b="1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Para 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Android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Registra a existência de objetos próximos.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Mede o intervalo de tempo entre duas aproximações sucessivas: 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  <a:sym typeface="Symbol"/>
              </a:rPr>
              <a:t></a:t>
            </a:r>
            <a:r>
              <a:rPr lang="pt-BR" sz="2400" i="1" dirty="0" smtClean="0">
                <a:latin typeface="Times New Roman" pitchFamily="16" charset="0"/>
                <a:cs typeface="Times New Roman" pitchFamily="16" charset="0"/>
              </a:rPr>
              <a:t>T 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(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próx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.—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dist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.—</a:t>
            </a:r>
            <a:r>
              <a:rPr lang="pt-BR" sz="2400" dirty="0" err="1" smtClean="0">
                <a:latin typeface="Times New Roman" pitchFamily="16" charset="0"/>
                <a:cs typeface="Times New Roman" pitchFamily="16" charset="0"/>
              </a:rPr>
              <a:t>próx</a:t>
            </a: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.).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Modo “pêndulo”: três passagens (um “período”).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dirty="0" smtClean="0">
                <a:latin typeface="Times New Roman" pitchFamily="16" charset="0"/>
                <a:cs typeface="Times New Roman" pitchFamily="16" charset="0"/>
              </a:rPr>
              <a:t>Grava dados em arquivo que pode ser enviado pela internet e aberto em uma planilha.</a:t>
            </a: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pt-BR" sz="24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328" y="1767029"/>
            <a:ext cx="932688" cy="9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6456" y="1727725"/>
            <a:ext cx="3352800" cy="53644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506413" y="107950"/>
            <a:ext cx="9070975" cy="1171575"/>
          </a:xfrm>
        </p:spPr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A máquina de Atwood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525" y="1331913"/>
            <a:ext cx="3578225" cy="262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" y="4022725"/>
            <a:ext cx="5124450" cy="314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675" y="1865313"/>
            <a:ext cx="3257550" cy="140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400675" y="5881688"/>
            <a:ext cx="45720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>
                <a:solidFill>
                  <a:srgbClr val="000000"/>
                </a:solidFill>
              </a:rPr>
              <a:t>aceleração calculada: 1,25 m/s²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5400675" y="5097463"/>
            <a:ext cx="45720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>
                <a:solidFill>
                  <a:srgbClr val="000000"/>
                </a:solidFill>
              </a:rPr>
              <a:t>aceleração medida: 1,12 m/s²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A tração é igual ao peso?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" y="3635375"/>
            <a:ext cx="5548313" cy="300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4" name="Espaço Reservado para Conteúdo 7"/>
          <p:cNvSpPr>
            <a:spLocks noGrp="1"/>
          </p:cNvSpPr>
          <p:nvPr>
            <p:ph sz="half" idx="1"/>
          </p:nvPr>
        </p:nvSpPr>
        <p:spPr>
          <a:xfrm>
            <a:off x="654050" y="1984375"/>
            <a:ext cx="4457700" cy="1074738"/>
          </a:xfrm>
        </p:spPr>
        <p:txBody>
          <a:bodyPr/>
          <a:lstStyle/>
          <a:p>
            <a:pPr marL="0" indent="0">
              <a:buFont typeface="Arial" charset="0"/>
              <a:buChar char="•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Extensão do experimento da máquina de Atwood.</a:t>
            </a:r>
          </a:p>
        </p:txBody>
      </p:sp>
      <p:sp>
        <p:nvSpPr>
          <p:cNvPr id="2055" name="CaixaDeTexto 9"/>
          <p:cNvSpPr txBox="1">
            <a:spLocks noChangeArrowheads="1"/>
          </p:cNvSpPr>
          <p:nvPr/>
        </p:nvSpPr>
        <p:spPr bwMode="auto">
          <a:xfrm>
            <a:off x="5664200" y="3924300"/>
            <a:ext cx="424973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aceleração medida ~ 1,3 m/s²</a:t>
            </a:r>
            <a:endParaRPr lang="pt-BR" sz="2400"/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6308725" y="4572000"/>
          <a:ext cx="2908300" cy="800100"/>
        </p:xfrm>
        <a:graphic>
          <a:graphicData uri="http://schemas.openxmlformats.org/presentationml/2006/ole">
            <p:oleObj spid="_x0000_s188418" name="Equação" r:id="rId5" imgW="2908080" imgH="799920" progId="Equation.3">
              <p:embed/>
            </p:oleObj>
          </a:graphicData>
        </a:graphic>
      </p:graphicFrame>
      <p:grpSp>
        <p:nvGrpSpPr>
          <p:cNvPr id="2" name="Grupo 22"/>
          <p:cNvGrpSpPr>
            <a:grpSpLocks/>
          </p:cNvGrpSpPr>
          <p:nvPr/>
        </p:nvGrpSpPr>
        <p:grpSpPr bwMode="auto">
          <a:xfrm>
            <a:off x="5678488" y="1314450"/>
            <a:ext cx="3609975" cy="2052638"/>
            <a:chOff x="5534793" y="1313933"/>
            <a:chExt cx="3609975" cy="2052931"/>
          </a:xfrm>
        </p:grpSpPr>
        <p:pic>
          <p:nvPicPr>
            <p:cNvPr id="206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34793" y="1547589"/>
              <a:ext cx="3609975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2" name="CaixaDeTexto 10"/>
            <p:cNvSpPr txBox="1">
              <a:spLocks noChangeArrowheads="1"/>
            </p:cNvSpPr>
            <p:nvPr/>
          </p:nvSpPr>
          <p:spPr bwMode="auto">
            <a:xfrm>
              <a:off x="8271574" y="1313933"/>
              <a:ext cx="397866" cy="37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/>
                <a:t>M</a:t>
              </a:r>
            </a:p>
          </p:txBody>
        </p:sp>
        <p:cxnSp>
          <p:nvCxnSpPr>
            <p:cNvPr id="2063" name="Conector de seta reta 14"/>
            <p:cNvCxnSpPr>
              <a:cxnSpLocks noChangeShapeType="1"/>
            </p:cNvCxnSpPr>
            <p:nvPr/>
          </p:nvCxnSpPr>
          <p:spPr bwMode="auto">
            <a:xfrm flipH="1">
              <a:off x="7560592" y="1739561"/>
              <a:ext cx="476346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064" name="Conector de seta reta 16"/>
            <p:cNvCxnSpPr>
              <a:cxnSpLocks noChangeShapeType="1"/>
            </p:cNvCxnSpPr>
            <p:nvPr/>
          </p:nvCxnSpPr>
          <p:spPr bwMode="auto">
            <a:xfrm>
              <a:off x="5634666" y="2266892"/>
              <a:ext cx="0" cy="562209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upo 26"/>
          <p:cNvGrpSpPr>
            <a:grpSpLocks/>
          </p:cNvGrpSpPr>
          <p:nvPr/>
        </p:nvGrpSpPr>
        <p:grpSpPr bwMode="auto">
          <a:xfrm>
            <a:off x="5832475" y="5651500"/>
            <a:ext cx="3960813" cy="1584325"/>
            <a:chOff x="5832400" y="5652045"/>
            <a:chExt cx="3960440" cy="1584176"/>
          </a:xfrm>
        </p:grpSpPr>
        <p:sp>
          <p:nvSpPr>
            <p:cNvPr id="2058" name="Retângulo 25"/>
            <p:cNvSpPr>
              <a:spLocks noChangeArrowheads="1"/>
            </p:cNvSpPr>
            <p:nvPr/>
          </p:nvSpPr>
          <p:spPr bwMode="auto">
            <a:xfrm>
              <a:off x="5832400" y="5652045"/>
              <a:ext cx="3960440" cy="1584176"/>
            </a:xfrm>
            <a:prstGeom prst="rect">
              <a:avLst/>
            </a:prstGeom>
            <a:solidFill>
              <a:srgbClr val="FCFEB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2051" name="Object 9"/>
            <p:cNvGraphicFramePr>
              <a:graphicFrameLocks noChangeAspect="1"/>
            </p:cNvGraphicFramePr>
            <p:nvPr/>
          </p:nvGraphicFramePr>
          <p:xfrm>
            <a:off x="6685160" y="6224289"/>
            <a:ext cx="2387600" cy="723900"/>
          </p:xfrm>
          <a:graphic>
            <a:graphicData uri="http://schemas.openxmlformats.org/presentationml/2006/ole">
              <p:oleObj spid="_x0000_s188419" name="Equação" r:id="rId7" imgW="2387520" imgH="723600" progId="Equation.3">
                <p:embed/>
              </p:oleObj>
            </a:graphicData>
          </a:graphic>
        </p:graphicFrame>
        <p:sp>
          <p:nvSpPr>
            <p:cNvPr id="2059" name="CaixaDeTexto 23"/>
            <p:cNvSpPr txBox="1">
              <a:spLocks noChangeArrowheads="1"/>
            </p:cNvSpPr>
            <p:nvPr/>
          </p:nvSpPr>
          <p:spPr bwMode="auto">
            <a:xfrm>
              <a:off x="5832400" y="5792284"/>
              <a:ext cx="3905236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Erro comum: tração = peso</a:t>
              </a:r>
            </a:p>
          </p:txBody>
        </p:sp>
        <p:sp>
          <p:nvSpPr>
            <p:cNvPr id="2060" name="Seta para a direita 24"/>
            <p:cNvSpPr>
              <a:spLocks noChangeArrowheads="1"/>
            </p:cNvSpPr>
            <p:nvPr/>
          </p:nvSpPr>
          <p:spPr bwMode="auto">
            <a:xfrm>
              <a:off x="6192440" y="6358270"/>
              <a:ext cx="360040" cy="50405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31775"/>
            <a:ext cx="9070975" cy="1171575"/>
          </a:xfrm>
        </p:spPr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O </a:t>
            </a:r>
            <a:r>
              <a:rPr lang="en-US" sz="3600" i="1" smtClean="0"/>
              <a:t>smartphone</a:t>
            </a:r>
            <a:r>
              <a:rPr lang="en-US" sz="3600" smtClean="0"/>
              <a:t> na gaveta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450" y="2627313"/>
            <a:ext cx="5065713" cy="160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75" y="4757738"/>
            <a:ext cx="8874125" cy="240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5" name="CaixaDeTexto 5"/>
          <p:cNvSpPr txBox="1">
            <a:spLocks noChangeArrowheads="1"/>
          </p:cNvSpPr>
          <p:nvPr/>
        </p:nvSpPr>
        <p:spPr bwMode="auto">
          <a:xfrm>
            <a:off x="936625" y="1258888"/>
            <a:ext cx="82804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400">
                <a:latin typeface="Times New Roman" pitchFamily="16" charset="0"/>
                <a:cs typeface="Times New Roman" pitchFamily="16" charset="0"/>
              </a:rPr>
              <a:t>O </a:t>
            </a:r>
            <a:r>
              <a:rPr lang="pt-BR" sz="2400" i="1">
                <a:latin typeface="Times New Roman" pitchFamily="16" charset="0"/>
                <a:cs typeface="Times New Roman" pitchFamily="16" charset="0"/>
              </a:rPr>
              <a:t>smartphone</a:t>
            </a:r>
            <a:r>
              <a:rPr lang="pt-BR" sz="2400">
                <a:latin typeface="Times New Roman" pitchFamily="16" charset="0"/>
                <a:cs typeface="Times New Roman" pitchFamily="16" charset="0"/>
              </a:rPr>
              <a:t> é colocado em uma gaveta, que em seguida é empurrada abruptamente. No caso (1) o aparelho está em contato com a parede que recebe a pancada, no (2), está na face oposta.</a:t>
            </a:r>
          </a:p>
        </p:txBody>
      </p:sp>
      <p:sp>
        <p:nvSpPr>
          <p:cNvPr id="35846" name="CaixaDeTexto 6"/>
          <p:cNvSpPr txBox="1">
            <a:spLocks noChangeArrowheads="1"/>
          </p:cNvSpPr>
          <p:nvPr/>
        </p:nvSpPr>
        <p:spPr bwMode="auto">
          <a:xfrm>
            <a:off x="2376488" y="4699000"/>
            <a:ext cx="1535112" cy="665163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/>
              <a:t>atrito freia o</a:t>
            </a:r>
            <a:br>
              <a:rPr lang="pt-BR" sz="2000"/>
            </a:br>
            <a:r>
              <a:rPr lang="pt-BR" sz="2000"/>
              <a:t>aparelho</a:t>
            </a:r>
          </a:p>
        </p:txBody>
      </p:sp>
      <p:cxnSp>
        <p:nvCxnSpPr>
          <p:cNvPr id="35847" name="Conector de seta reta 8"/>
          <p:cNvCxnSpPr>
            <a:cxnSpLocks noChangeShapeType="1"/>
          </p:cNvCxnSpPr>
          <p:nvPr/>
        </p:nvCxnSpPr>
        <p:spPr bwMode="auto">
          <a:xfrm flipH="1">
            <a:off x="2735263" y="5580063"/>
            <a:ext cx="288925" cy="7921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  <p:sp>
        <p:nvSpPr>
          <p:cNvPr id="35848" name="CaixaDeTexto 9"/>
          <p:cNvSpPr txBox="1">
            <a:spLocks noChangeArrowheads="1"/>
          </p:cNvSpPr>
          <p:nvPr/>
        </p:nvSpPr>
        <p:spPr bwMode="auto">
          <a:xfrm>
            <a:off x="7993063" y="6138863"/>
            <a:ext cx="1535112" cy="665162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/>
              <a:t>atrito freia o</a:t>
            </a:r>
            <a:br>
              <a:rPr lang="pt-BR" sz="2000"/>
            </a:br>
            <a:r>
              <a:rPr lang="pt-BR" sz="2000"/>
              <a:t>aparelho</a:t>
            </a:r>
          </a:p>
        </p:txBody>
      </p:sp>
      <p:sp>
        <p:nvSpPr>
          <p:cNvPr id="35849" name="CaixaDeTexto 10"/>
          <p:cNvSpPr txBox="1">
            <a:spLocks noChangeArrowheads="1"/>
          </p:cNvSpPr>
          <p:nvPr/>
        </p:nvSpPr>
        <p:spPr bwMode="auto">
          <a:xfrm>
            <a:off x="6977063" y="4643438"/>
            <a:ext cx="1735137" cy="665162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/>
              <a:t>atrito acelera </a:t>
            </a:r>
            <a:br>
              <a:rPr lang="pt-BR" sz="2000"/>
            </a:br>
            <a:r>
              <a:rPr lang="pt-BR" sz="2000"/>
              <a:t>o aparelho</a:t>
            </a:r>
          </a:p>
        </p:txBody>
      </p:sp>
      <p:cxnSp>
        <p:nvCxnSpPr>
          <p:cNvPr id="35850" name="Conector de seta reta 11"/>
          <p:cNvCxnSpPr>
            <a:cxnSpLocks noChangeShapeType="1"/>
          </p:cNvCxnSpPr>
          <p:nvPr/>
        </p:nvCxnSpPr>
        <p:spPr bwMode="auto">
          <a:xfrm flipH="1">
            <a:off x="6769100" y="5335588"/>
            <a:ext cx="719138" cy="288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  <p:cxnSp>
        <p:nvCxnSpPr>
          <p:cNvPr id="35851" name="Conector de seta reta 13"/>
          <p:cNvCxnSpPr>
            <a:cxnSpLocks noChangeShapeType="1"/>
          </p:cNvCxnSpPr>
          <p:nvPr/>
        </p:nvCxnSpPr>
        <p:spPr bwMode="auto">
          <a:xfrm flipH="1" flipV="1">
            <a:off x="7343775" y="6227763"/>
            <a:ext cx="576263" cy="1444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i="1" smtClean="0"/>
              <a:t>Smartphones</a:t>
            </a:r>
            <a:r>
              <a:rPr lang="en-US" sz="3600" smtClean="0"/>
              <a:t> e </a:t>
            </a:r>
            <a:r>
              <a:rPr lang="en-US" sz="3600" i="1" smtClean="0"/>
              <a:t>tablets</a:t>
            </a:r>
            <a:r>
              <a:rPr lang="en-US" sz="3600" smtClean="0"/>
              <a:t> no laboratório</a:t>
            </a:r>
          </a:p>
        </p:txBody>
      </p:sp>
      <p:sp>
        <p:nvSpPr>
          <p:cNvPr id="13315" name="Espaço Reservado para Conteúdo 3"/>
          <p:cNvSpPr>
            <a:spLocks noGrp="1"/>
          </p:cNvSpPr>
          <p:nvPr>
            <p:ph idx="1"/>
          </p:nvPr>
        </p:nvSpPr>
        <p:spPr>
          <a:xfrm>
            <a:off x="1152525" y="1763713"/>
            <a:ext cx="7775575" cy="4968875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Smartphones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e </a:t>
            </a:r>
            <a:r>
              <a:rPr lang="pt-BR" sz="2800" i="1" smtClean="0">
                <a:latin typeface="Times New Roman" pitchFamily="16" charset="0"/>
                <a:cs typeface="Times New Roman" pitchFamily="16" charset="0"/>
              </a:rPr>
              <a:t>tablets</a:t>
            </a:r>
            <a:r>
              <a:rPr lang="pt-BR" sz="2800" smtClean="0">
                <a:latin typeface="Times New Roman" pitchFamily="16" charset="0"/>
                <a:cs typeface="Times New Roman" pitchFamily="16" charset="0"/>
              </a:rPr>
              <a:t> podem resolver os problemas de portabilidade e sensores:</a:t>
            </a:r>
          </a:p>
          <a:p>
            <a:pPr lvl="1" eaLnBrk="1" hangingPunct="1">
              <a:buFontTx/>
              <a:buChar char="-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são extremamente portáteis;</a:t>
            </a:r>
          </a:p>
          <a:p>
            <a:pPr lvl="1" eaLnBrk="1" hangingPunct="1">
              <a:buFontTx/>
              <a:buChar char="-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têm grande capacidade de processamento e memória;</a:t>
            </a:r>
          </a:p>
          <a:p>
            <a:pPr lvl="1" eaLnBrk="1" hangingPunct="1">
              <a:buFontTx/>
              <a:buChar char="-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são muito difundidos entre os jovens em idade escolar;</a:t>
            </a:r>
          </a:p>
          <a:p>
            <a:pPr lvl="1" eaLnBrk="1" hangingPunct="1">
              <a:buFontTx/>
              <a:buChar char="-"/>
            </a:pPr>
            <a:r>
              <a:rPr lang="pt-BR" smtClean="0">
                <a:latin typeface="Times New Roman" pitchFamily="16" charset="0"/>
                <a:cs typeface="Times New Roman" pitchFamily="16" charset="0"/>
              </a:rPr>
              <a:t>e, principalmente, carregam consigo sensores capazes de medir grandezas físicas importantes no ensino da física.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 </a:t>
            </a:r>
            <a:r>
              <a:rPr lang="pt-BR" sz="3200" dirty="0" smtClean="0"/>
              <a:t>relatividade</a:t>
            </a:r>
            <a:r>
              <a:rPr lang="pt-BR" sz="3200" dirty="0" smtClean="0"/>
              <a:t> </a:t>
            </a:r>
            <a:r>
              <a:rPr lang="pt-BR" sz="3200" dirty="0" err="1" smtClean="0"/>
              <a:t>galileana</a:t>
            </a:r>
            <a:endParaRPr lang="pt-BR" sz="3200" dirty="0"/>
          </a:p>
        </p:txBody>
      </p:sp>
      <p:grpSp>
        <p:nvGrpSpPr>
          <p:cNvPr id="3" name="Grupo 24"/>
          <p:cNvGrpSpPr/>
          <p:nvPr/>
        </p:nvGrpSpPr>
        <p:grpSpPr>
          <a:xfrm>
            <a:off x="716432" y="2464152"/>
            <a:ext cx="9076408" cy="3348208"/>
            <a:chOff x="215776" y="2951523"/>
            <a:chExt cx="9076408" cy="3348208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215776" y="3695844"/>
              <a:ext cx="3924175" cy="503978"/>
            </a:xfrm>
            <a:prstGeom prst="parallelogram">
              <a:avLst>
                <a:gd name="adj" fmla="val 253799"/>
              </a:avLst>
            </a:prstGeom>
            <a:solidFill>
              <a:schemeClr val="accent3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" name="AutoShape 25"/>
            <p:cNvSpPr>
              <a:spLocks noChangeArrowheads="1"/>
            </p:cNvSpPr>
            <p:nvPr/>
          </p:nvSpPr>
          <p:spPr bwMode="auto">
            <a:xfrm>
              <a:off x="1148609" y="5795753"/>
              <a:ext cx="5292327" cy="503978"/>
            </a:xfrm>
            <a:prstGeom prst="parallelogram">
              <a:avLst>
                <a:gd name="adj" fmla="val 253799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" name="Arc 29"/>
            <p:cNvSpPr>
              <a:spLocks/>
            </p:cNvSpPr>
            <p:nvPr/>
          </p:nvSpPr>
          <p:spPr bwMode="auto">
            <a:xfrm rot="18216854">
              <a:off x="876525" y="3430250"/>
              <a:ext cx="2016125" cy="1058671"/>
            </a:xfrm>
            <a:custGeom>
              <a:avLst/>
              <a:gdLst>
                <a:gd name="T0" fmla="*/ 2 w 21600"/>
                <a:gd name="T1" fmla="*/ 0 h 15592"/>
                <a:gd name="T2" fmla="*/ 3 w 21600"/>
                <a:gd name="T3" fmla="*/ 3 h 15592"/>
                <a:gd name="T4" fmla="*/ 0 w 21600"/>
                <a:gd name="T5" fmla="*/ 3 h 15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592"/>
                <a:gd name="T11" fmla="*/ 21600 w 21600"/>
                <a:gd name="T12" fmla="*/ 15592 h 15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592" fill="none" extrusionOk="0">
                  <a:moveTo>
                    <a:pt x="15605" y="-1"/>
                  </a:moveTo>
                  <a:cubicBezTo>
                    <a:pt x="19452" y="4019"/>
                    <a:pt x="21600" y="9369"/>
                    <a:pt x="21600" y="14934"/>
                  </a:cubicBezTo>
                  <a:cubicBezTo>
                    <a:pt x="21600" y="15153"/>
                    <a:pt x="21596" y="15372"/>
                    <a:pt x="21589" y="15591"/>
                  </a:cubicBezTo>
                </a:path>
                <a:path w="21600" h="15592" stroke="0" extrusionOk="0">
                  <a:moveTo>
                    <a:pt x="15605" y="-1"/>
                  </a:moveTo>
                  <a:cubicBezTo>
                    <a:pt x="19452" y="4019"/>
                    <a:pt x="21600" y="9369"/>
                    <a:pt x="21600" y="14934"/>
                  </a:cubicBezTo>
                  <a:cubicBezTo>
                    <a:pt x="21600" y="15153"/>
                    <a:pt x="21596" y="15372"/>
                    <a:pt x="21589" y="15591"/>
                  </a:cubicBezTo>
                  <a:lnTo>
                    <a:pt x="0" y="1493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" name="Text Box 33"/>
            <p:cNvSpPr txBox="1">
              <a:spLocks noChangeArrowheads="1"/>
            </p:cNvSpPr>
            <p:nvPr/>
          </p:nvSpPr>
          <p:spPr bwMode="auto">
            <a:xfrm>
              <a:off x="2347173" y="4211885"/>
              <a:ext cx="8114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000" dirty="0" smtClean="0">
                  <a:solidFill>
                    <a:srgbClr val="000000"/>
                  </a:solidFill>
                  <a:ea typeface="+mn-ea"/>
                </a:rPr>
                <a:t>mesa</a:t>
              </a:r>
            </a:p>
          </p:txBody>
        </p:sp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3384128" y="3191865"/>
              <a:ext cx="8963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000" dirty="0" smtClean="0">
                  <a:solidFill>
                    <a:srgbClr val="000000"/>
                  </a:solidFill>
                  <a:ea typeface="+mn-ea"/>
                </a:rPr>
                <a:t>esfera</a:t>
              </a:r>
            </a:p>
          </p:txBody>
        </p:sp>
        <p:sp>
          <p:nvSpPr>
            <p:cNvPr id="16" name="Text Box 35"/>
            <p:cNvSpPr txBox="1">
              <a:spLocks noChangeArrowheads="1"/>
            </p:cNvSpPr>
            <p:nvPr/>
          </p:nvSpPr>
          <p:spPr bwMode="auto">
            <a:xfrm>
              <a:off x="1727944" y="5088308"/>
              <a:ext cx="371023" cy="49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600" dirty="0" smtClean="0">
                  <a:solidFill>
                    <a:srgbClr val="000000"/>
                  </a:solidFill>
                  <a:ea typeface="+mn-ea"/>
                </a:rPr>
                <a:t>h</a:t>
              </a:r>
            </a:p>
          </p:txBody>
        </p:sp>
        <p:sp>
          <p:nvSpPr>
            <p:cNvPr id="18" name="AutoShape 37"/>
            <p:cNvSpPr>
              <a:spLocks noChangeArrowheads="1"/>
            </p:cNvSpPr>
            <p:nvPr/>
          </p:nvSpPr>
          <p:spPr bwMode="auto">
            <a:xfrm>
              <a:off x="4824288" y="5795753"/>
              <a:ext cx="672042" cy="335985"/>
            </a:xfrm>
            <a:prstGeom prst="irregularSeal1">
              <a:avLst/>
            </a:prstGeom>
            <a:solidFill>
              <a:srgbClr val="FAFD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 flipH="1">
              <a:off x="2049381" y="4267208"/>
              <a:ext cx="42003" cy="18759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3660000">
              <a:off x="1968615" y="2880267"/>
              <a:ext cx="117781" cy="2303196"/>
            </a:xfrm>
            <a:prstGeom prst="can">
              <a:avLst>
                <a:gd name="adj" fmla="val 0"/>
              </a:avLst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3062" y="3491805"/>
              <a:ext cx="2119122" cy="2146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iconmonstr-sound-wave-4-icon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5601" y="3923853"/>
              <a:ext cx="1014374" cy="1014374"/>
            </a:xfrm>
            <a:prstGeom prst="rect">
              <a:avLst/>
            </a:prstGeom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2440" y="3707829"/>
              <a:ext cx="737235" cy="1484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Elipse 20"/>
            <p:cNvSpPr/>
            <p:nvPr/>
          </p:nvSpPr>
          <p:spPr>
            <a:xfrm>
              <a:off x="3168104" y="3591523"/>
              <a:ext cx="360040" cy="360040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Forma livre 23"/>
            <p:cNvSpPr/>
            <p:nvPr/>
          </p:nvSpPr>
          <p:spPr>
            <a:xfrm>
              <a:off x="3619113" y="3761363"/>
              <a:ext cx="1565215" cy="2178713"/>
            </a:xfrm>
            <a:custGeom>
              <a:avLst/>
              <a:gdLst>
                <a:gd name="connsiteX0" fmla="*/ 0 w 1856510"/>
                <a:gd name="connsiteY0" fmla="*/ 36946 h 2101273"/>
                <a:gd name="connsiteX1" fmla="*/ 651164 w 1856510"/>
                <a:gd name="connsiteY1" fmla="*/ 133927 h 2101273"/>
                <a:gd name="connsiteX2" fmla="*/ 1274619 w 1856510"/>
                <a:gd name="connsiteY2" fmla="*/ 840509 h 2101273"/>
                <a:gd name="connsiteX3" fmla="*/ 1856510 w 1856510"/>
                <a:gd name="connsiteY3" fmla="*/ 2101273 h 2101273"/>
                <a:gd name="connsiteX4" fmla="*/ 1856510 w 1856510"/>
                <a:gd name="connsiteY4" fmla="*/ 2101273 h 2101273"/>
                <a:gd name="connsiteX0" fmla="*/ 0 w 1853247"/>
                <a:gd name="connsiteY0" fmla="*/ 18473 h 2126818"/>
                <a:gd name="connsiteX1" fmla="*/ 647901 w 1853247"/>
                <a:gd name="connsiteY1" fmla="*/ 159472 h 2126818"/>
                <a:gd name="connsiteX2" fmla="*/ 1271356 w 1853247"/>
                <a:gd name="connsiteY2" fmla="*/ 866054 h 2126818"/>
                <a:gd name="connsiteX3" fmla="*/ 1853247 w 1853247"/>
                <a:gd name="connsiteY3" fmla="*/ 2126818 h 2126818"/>
                <a:gd name="connsiteX4" fmla="*/ 1853247 w 1853247"/>
                <a:gd name="connsiteY4" fmla="*/ 2126818 h 212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247" h="2126818">
                  <a:moveTo>
                    <a:pt x="0" y="18473"/>
                  </a:moveTo>
                  <a:cubicBezTo>
                    <a:pt x="219364" y="0"/>
                    <a:pt x="436008" y="18208"/>
                    <a:pt x="647901" y="159472"/>
                  </a:cubicBezTo>
                  <a:cubicBezTo>
                    <a:pt x="859794" y="300736"/>
                    <a:pt x="1070465" y="538163"/>
                    <a:pt x="1271356" y="866054"/>
                  </a:cubicBezTo>
                  <a:cubicBezTo>
                    <a:pt x="1472247" y="1193945"/>
                    <a:pt x="1853247" y="2126818"/>
                    <a:pt x="1853247" y="2126818"/>
                  </a:cubicBezTo>
                  <a:lnTo>
                    <a:pt x="1853247" y="2126818"/>
                  </a:lnTo>
                </a:path>
              </a:pathLst>
            </a:custGeom>
            <a:ln w="28575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AutoShape 36"/>
            <p:cNvSpPr>
              <a:spLocks noChangeArrowheads="1"/>
            </p:cNvSpPr>
            <p:nvPr/>
          </p:nvSpPr>
          <p:spPr bwMode="auto">
            <a:xfrm>
              <a:off x="2880072" y="3563813"/>
              <a:ext cx="360040" cy="335985"/>
            </a:xfrm>
            <a:prstGeom prst="irregularSeal1">
              <a:avLst/>
            </a:prstGeom>
            <a:solidFill>
              <a:srgbClr val="FAFD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</p:grp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 “independência” </a:t>
            </a:r>
            <a:r>
              <a:rPr lang="pt-BR" sz="3200" dirty="0" err="1" smtClean="0"/>
              <a:t>galileana</a:t>
            </a:r>
            <a:endParaRPr lang="pt-BR" sz="3200" dirty="0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7056536" y="2339677"/>
            <a:ext cx="2520158" cy="3163862"/>
            <a:chOff x="3934" y="1056"/>
            <a:chExt cx="1440" cy="1808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936" y="1056"/>
              <a:ext cx="1438" cy="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Queda livre:</a:t>
              </a:r>
              <a:endParaRPr lang="pt-BR" sz="2400" dirty="0" smtClean="0">
                <a:solidFill>
                  <a:srgbClr val="000000"/>
                </a:solidFill>
                <a:ea typeface="+mn-ea"/>
                <a:sym typeface="Symbol" pitchFamily="18" charset="2"/>
              </a:endParaRPr>
            </a:p>
            <a:p>
              <a:pPr defTabSz="1007943" hangingPunct="1">
                <a:lnSpc>
                  <a:spcPct val="100000"/>
                </a:lnSpc>
                <a:buClrTx/>
                <a:buSzTx/>
                <a:buFontTx/>
                <a:buChar char="•"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 h = 41,0 cm</a:t>
              </a:r>
            </a:p>
            <a:p>
              <a:pPr defTabSz="1007943" hangingPunct="1">
                <a:lnSpc>
                  <a:spcPct val="100000"/>
                </a:lnSpc>
                <a:buClrTx/>
                <a:buSzTx/>
                <a:buFontTx/>
                <a:buChar char="•"/>
              </a:pPr>
              <a:r>
                <a:rPr lang="pt-BR" sz="2400" dirty="0" smtClean="0">
                  <a:solidFill>
                    <a:srgbClr val="000000"/>
                  </a:solidFill>
                  <a:ea typeface="+mn-ea"/>
                </a:rPr>
                <a:t> g = 978,8 cm/s</a:t>
              </a:r>
              <a:r>
                <a:rPr lang="pt-BR" sz="2400" baseline="30000" dirty="0" smtClean="0">
                  <a:solidFill>
                    <a:srgbClr val="000000"/>
                  </a:solidFill>
                  <a:ea typeface="+mn-ea"/>
                </a:rPr>
                <a:t>2</a:t>
              </a:r>
              <a:endParaRPr lang="pt-BR" sz="2400" dirty="0" smtClean="0">
                <a:solidFill>
                  <a:srgbClr val="000000"/>
                </a:solidFill>
                <a:ea typeface="+mn-ea"/>
              </a:endParaRPr>
            </a:p>
          </p:txBody>
        </p:sp>
        <p:graphicFrame>
          <p:nvGraphicFramePr>
            <p:cNvPr id="6" name="Object 17"/>
            <p:cNvGraphicFramePr>
              <a:graphicFrameLocks noChangeAspect="1"/>
            </p:cNvGraphicFramePr>
            <p:nvPr/>
          </p:nvGraphicFramePr>
          <p:xfrm>
            <a:off x="3934" y="2386"/>
            <a:ext cx="1306" cy="478"/>
          </p:xfrm>
          <a:graphic>
            <a:graphicData uri="http://schemas.openxmlformats.org/presentationml/2006/ole">
              <p:oleObj spid="_x0000_s189442" name="Equação" r:id="rId3" imgW="2286000" imgH="838080" progId="Equation.3">
                <p:embed/>
              </p:oleObj>
            </a:graphicData>
          </a:graphic>
        </p:graphicFrame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4389" y="1877"/>
              <a:ext cx="336" cy="28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007943" hangingPunct="1">
                <a:lnSpc>
                  <a:spcPct val="100000"/>
                </a:lnSpc>
                <a:buClrTx/>
                <a:buSzTx/>
              </a:pPr>
              <a:endParaRPr lang="pt-BR" sz="2600" dirty="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4" name="Grupo 11"/>
          <p:cNvGrpSpPr/>
          <p:nvPr/>
        </p:nvGrpSpPr>
        <p:grpSpPr>
          <a:xfrm>
            <a:off x="844336" y="2195661"/>
            <a:ext cx="5852160" cy="3657600"/>
            <a:chOff x="700320" y="2426493"/>
            <a:chExt cx="5852160" cy="3657600"/>
          </a:xfrm>
        </p:grpSpPr>
        <p:pic>
          <p:nvPicPr>
            <p:cNvPr id="17510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0320" y="2426493"/>
              <a:ext cx="585216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ector de seta reta 8"/>
            <p:cNvCxnSpPr/>
            <p:nvPr/>
          </p:nvCxnSpPr>
          <p:spPr>
            <a:xfrm>
              <a:off x="1813807" y="4571925"/>
              <a:ext cx="3024336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2592040" y="4568148"/>
              <a:ext cx="1446230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>
                  <a:solidFill>
                    <a:srgbClr val="FFFF00"/>
                  </a:solidFill>
                </a:rPr>
                <a:t>t </a:t>
              </a:r>
              <a:r>
                <a:rPr lang="pt-BR" sz="2400" dirty="0" smtClean="0">
                  <a:solidFill>
                    <a:srgbClr val="FFFF00"/>
                  </a:solidFill>
                  <a:sym typeface="Symbol"/>
                </a:rPr>
                <a:t> 0,29 s</a:t>
              </a:r>
              <a:endParaRPr lang="pt-BR" sz="2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752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Ondas estacionárias em tubos sonoros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835150"/>
            <a:ext cx="4425950" cy="1431925"/>
          </a:xfrm>
        </p:spPr>
        <p:txBody>
          <a:bodyPr/>
          <a:lstStyle/>
          <a:p>
            <a:pPr marL="431800" indent="-323850" eaLnBrk="1" hangingPunct="1"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3200" smtClean="0"/>
              <a:t>Perfil de onda dentro de tubos ressonantes. 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716088"/>
            <a:ext cx="4706938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88" y="4427538"/>
            <a:ext cx="4500562" cy="288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302" name="Text Box 5"/>
          <p:cNvSpPr txBox="1">
            <a:spLocks noChangeArrowheads="1"/>
          </p:cNvSpPr>
          <p:nvPr/>
        </p:nvSpPr>
        <p:spPr bwMode="auto">
          <a:xfrm>
            <a:off x="5257800" y="4787900"/>
            <a:ext cx="4425950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2932" rIns="0" bIns="0"/>
          <a:lstStyle/>
          <a:p>
            <a:pPr marL="431800" indent="-323850"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600">
                <a:solidFill>
                  <a:srgbClr val="000000"/>
                </a:solidFill>
              </a:rPr>
              <a:t>	Primeiro harmônico no copo (tubo semiaberto)</a:t>
            </a:r>
          </a:p>
        </p:txBody>
      </p:sp>
      <p:pic>
        <p:nvPicPr>
          <p:cNvPr id="5530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5751513"/>
            <a:ext cx="3543300" cy="112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body"/>
          </p:nvPr>
        </p:nvSpPr>
        <p:spPr>
          <a:xfrm>
            <a:off x="804863" y="584200"/>
            <a:ext cx="8339137" cy="1108075"/>
          </a:xfrm>
        </p:spPr>
        <p:txBody>
          <a:bodyPr tIns="22932" anchor="t"/>
          <a:lstStyle/>
          <a:p>
            <a:pPr marL="431800" indent="-323850" algn="just" eaLnBrk="1" hangingPunct="1">
              <a:spcAft>
                <a:spcPts val="1425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pt-BR" sz="2600" dirty="0" smtClean="0"/>
              <a:t>	Segundo e o terceiro harmônicos. O número de nós aumenta com a frequência que ressona no tubo.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2443163"/>
            <a:ext cx="7543800" cy="235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268913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6450" y="1987550"/>
            <a:ext cx="290512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968500"/>
            <a:ext cx="2914650" cy="400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8224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smtClean="0"/>
              <a:t>Macrofotografia com uma gota d'água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1449388"/>
            <a:ext cx="6475413" cy="290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7100" y="4572000"/>
            <a:ext cx="5507038" cy="267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31800" indent="-323850" eaLnBrk="1" hangingPunct="1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smtClean="0"/>
              <a:t>Macrofotografia no ensino fundamental e médio.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293813"/>
            <a:ext cx="3908425" cy="295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775" y="4337050"/>
            <a:ext cx="73152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9" name="CaixaDeTexto 8"/>
          <p:cNvSpPr txBox="1">
            <a:spLocks noChangeArrowheads="1"/>
          </p:cNvSpPr>
          <p:nvPr/>
        </p:nvSpPr>
        <p:spPr bwMode="auto">
          <a:xfrm>
            <a:off x="1431925" y="1471613"/>
            <a:ext cx="3248025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Entomologia </a:t>
            </a:r>
          </a:p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Corpo humano</a:t>
            </a:r>
          </a:p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Lentes</a:t>
            </a:r>
          </a:p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Formação de cores</a:t>
            </a:r>
          </a:p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Ordens de grandeza</a:t>
            </a:r>
          </a:p>
          <a:p>
            <a:pPr>
              <a:buFont typeface="Arial" charset="0"/>
              <a:buChar char="•"/>
            </a:pPr>
            <a:r>
              <a:rPr lang="pt-BR" sz="2800">
                <a:latin typeface="Times New Roman" pitchFamily="16" charset="0"/>
                <a:cs typeface="Times New Roman" pitchFamily="16" charset="0"/>
              </a:rPr>
              <a:t> Solos e cristais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1828800"/>
            <a:ext cx="4070350" cy="317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1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31800" indent="-323850" eaLnBrk="1" hangingPunct="1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smtClean="0"/>
              <a:t>Macrofotografia no ensino fundamental e médio.</a:t>
            </a:r>
          </a:p>
        </p:txBody>
      </p:sp>
      <p:sp>
        <p:nvSpPr>
          <p:cNvPr id="43012" name="CaixaDeTexto 7"/>
          <p:cNvSpPr txBox="1">
            <a:spLocks noChangeArrowheads="1"/>
          </p:cNvSpPr>
          <p:nvPr/>
        </p:nvSpPr>
        <p:spPr bwMode="auto">
          <a:xfrm>
            <a:off x="719138" y="5376863"/>
            <a:ext cx="43211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latin typeface="Times New Roman" pitchFamily="16" charset="0"/>
                <a:cs typeface="Times New Roman" pitchFamily="16" charset="0"/>
              </a:rPr>
              <a:t>Formação de cores: fotos da tela do </a:t>
            </a:r>
            <a:r>
              <a:rPr lang="pt-BR" sz="2400" i="1">
                <a:latin typeface="Times New Roman" pitchFamily="16" charset="0"/>
                <a:cs typeface="Times New Roman" pitchFamily="16" charset="0"/>
              </a:rPr>
              <a:t>tablet</a:t>
            </a:r>
            <a:r>
              <a:rPr lang="pt-BR" sz="2400">
                <a:latin typeface="Times New Roman" pitchFamily="16" charset="0"/>
                <a:cs typeface="Times New Roman" pitchFamily="16" charset="0"/>
              </a:rPr>
              <a:t> de um aluno do 9º ano.</a:t>
            </a:r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1585913"/>
            <a:ext cx="4648200" cy="3449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5688013" y="5286375"/>
            <a:ext cx="4105275" cy="137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2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Ordens de grandeza: medida da espessura de um fio de cabelo com alunos do 9º ano.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8808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Sensores</a:t>
            </a:r>
            <a:r>
              <a:rPr lang="en-US" sz="3600" dirty="0" smtClean="0">
                <a:latin typeface="+mn-lt"/>
              </a:rPr>
              <a:t> de </a:t>
            </a:r>
            <a:r>
              <a:rPr lang="pt-BR" sz="3600" i="1" dirty="0" err="1" smtClean="0">
                <a:latin typeface="+mn-lt"/>
                <a:cs typeface="Times New Roman" pitchFamily="18" charset="0"/>
              </a:rPr>
              <a:t>smartphones</a:t>
            </a:r>
            <a:r>
              <a:rPr lang="pt-BR" sz="3600" dirty="0" smtClean="0">
                <a:latin typeface="+mn-lt"/>
                <a:cs typeface="Times New Roman" pitchFamily="18" charset="0"/>
              </a:rPr>
              <a:t> e </a:t>
            </a:r>
            <a:r>
              <a:rPr lang="pt-BR" sz="3600" i="1" dirty="0" err="1" smtClean="0">
                <a:latin typeface="+mn-lt"/>
                <a:cs typeface="Times New Roman" pitchFamily="18" charset="0"/>
              </a:rPr>
              <a:t>tablets</a:t>
            </a:r>
            <a:endParaRPr lang="en-US" sz="3600" dirty="0" smtClean="0">
              <a:latin typeface="+mn-lt"/>
            </a:endParaRPr>
          </a:p>
        </p:txBody>
      </p:sp>
      <p:sp>
        <p:nvSpPr>
          <p:cNvPr id="14339" name="Espaço Reservado para Conteúdo 3"/>
          <p:cNvSpPr>
            <a:spLocks noGrp="1"/>
          </p:cNvSpPr>
          <p:nvPr>
            <p:ph idx="1"/>
          </p:nvPr>
        </p:nvSpPr>
        <p:spPr>
          <a:xfrm>
            <a:off x="2808064" y="1475581"/>
            <a:ext cx="6265613" cy="5718175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Acelerômetro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Giroscópio 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err="1" smtClean="0">
                <a:latin typeface="Times New Roman" pitchFamily="16" charset="0"/>
                <a:cs typeface="Times New Roman" pitchFamily="16" charset="0"/>
              </a:rPr>
              <a:t>Magnetômetro</a:t>
            </a:r>
            <a:endParaRPr lang="pt-BR" sz="2800" dirty="0" smtClean="0">
              <a:latin typeface="Times New Roman" pitchFamily="16" charset="0"/>
              <a:cs typeface="Times New Roman" pitchFamily="16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Microfone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err="1" smtClean="0">
                <a:latin typeface="Times New Roman" pitchFamily="16" charset="0"/>
                <a:cs typeface="Times New Roman" pitchFamily="16" charset="0"/>
              </a:rPr>
              <a:t>Luxímetro</a:t>
            </a: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Sensor de proximidade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Câmera de vídeo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GPS</a:t>
            </a:r>
          </a:p>
          <a:p>
            <a:pPr eaLnBrk="1" hangingPunct="1">
              <a:buFont typeface="Arial" charset="0"/>
              <a:buChar char="•"/>
            </a:pPr>
            <a:r>
              <a:rPr lang="pt-BR" sz="2800" dirty="0" smtClean="0">
                <a:latin typeface="Times New Roman" pitchFamily="16" charset="0"/>
                <a:cs typeface="Times New Roman" pitchFamily="16" charset="0"/>
              </a:rPr>
              <a:t>Termômetro, barômetro, higrômetro, 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resentação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/>
        </a:defPPr>
      </a:lstStyle>
    </a:tx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</Template>
  <TotalTime>4015</TotalTime>
  <Words>2770</Words>
  <Application>Microsoft Office PowerPoint</Application>
  <PresentationFormat>Personalizar</PresentationFormat>
  <Paragraphs>527</Paragraphs>
  <Slides>86</Slides>
  <Notes>59</Notes>
  <HiddenSlides>10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86</vt:i4>
      </vt:variant>
    </vt:vector>
  </HeadingPairs>
  <TitlesOfParts>
    <vt:vector size="91" baseType="lpstr">
      <vt:lpstr>apresentação</vt:lpstr>
      <vt:lpstr>Design padrão</vt:lpstr>
      <vt:lpstr>1_Design padrão</vt:lpstr>
      <vt:lpstr>Equação</vt:lpstr>
      <vt:lpstr>Equation</vt:lpstr>
      <vt:lpstr>Slide 1</vt:lpstr>
      <vt:lpstr>Slide 2</vt:lpstr>
      <vt:lpstr>Resumo</vt:lpstr>
      <vt:lpstr>O laboratório didático no ensino da física</vt:lpstr>
      <vt:lpstr>O laboratório didático no ensino da física</vt:lpstr>
      <vt:lpstr>O computador no laboratório didático</vt:lpstr>
      <vt:lpstr>O computador no laboratório didático</vt:lpstr>
      <vt:lpstr>Smartphones e tablets no laboratório</vt:lpstr>
      <vt:lpstr> Sensores de smartphones e tablets</vt:lpstr>
      <vt:lpstr>Localização de alguns sensores</vt:lpstr>
      <vt:lpstr>Smartphones e tablets no laboratório</vt:lpstr>
      <vt:lpstr>Mecânica com o acelerômetro</vt:lpstr>
      <vt:lpstr>O acelerômetro</vt:lpstr>
      <vt:lpstr>O acelerômetro</vt:lpstr>
      <vt:lpstr>Leitura e apresentação dos dados</vt:lpstr>
      <vt:lpstr>Queda livre </vt:lpstr>
      <vt:lpstr>Slide 17</vt:lpstr>
      <vt:lpstr>Discussão com os alunos</vt:lpstr>
      <vt:lpstr>Queda de paraquedas</vt:lpstr>
      <vt:lpstr>Discussão com os alunos</vt:lpstr>
      <vt:lpstr>Discussão com os alunos</vt:lpstr>
      <vt:lpstr> Movimento de um carrinho</vt:lpstr>
      <vt:lpstr> A segunda lei de Newton</vt:lpstr>
      <vt:lpstr> A segunda lei de Newton</vt:lpstr>
      <vt:lpstr>Discussão com os alunos</vt:lpstr>
      <vt:lpstr>O iCar no plano inclinado</vt:lpstr>
      <vt:lpstr>Discussão com os alunos</vt:lpstr>
      <vt:lpstr>Discussão com os alunos</vt:lpstr>
      <vt:lpstr>Discussão com os alunos</vt:lpstr>
      <vt:lpstr>O magnetômetro</vt:lpstr>
      <vt:lpstr>Campo magnético de uma bobina</vt:lpstr>
      <vt:lpstr>Campo magnético de uma bobina</vt:lpstr>
      <vt:lpstr>Campo magnético de um imã</vt:lpstr>
      <vt:lpstr>Experimentos com o microfone</vt:lpstr>
      <vt:lpstr>Frequência e timbre</vt:lpstr>
      <vt:lpstr>A velocidade do som</vt:lpstr>
      <vt:lpstr>Acústica de uma garrafa</vt:lpstr>
      <vt:lpstr>Dimensões da garrafa</vt:lpstr>
      <vt:lpstr>Ondas estacionárias na garrafa</vt:lpstr>
      <vt:lpstr>Batida no fundo da garrafa</vt:lpstr>
      <vt:lpstr>Batida no fundo da garrafa (zoom)</vt:lpstr>
      <vt:lpstr>Espectro sonoro</vt:lpstr>
      <vt:lpstr>Ressonância de Helmholtz</vt:lpstr>
      <vt:lpstr>Ressonância de Helmholtz</vt:lpstr>
      <vt:lpstr>Garrafa com água: medidas x cálculos</vt:lpstr>
      <vt:lpstr>Escutando a queda livre</vt:lpstr>
      <vt:lpstr>Escutando a queda livre</vt:lpstr>
      <vt:lpstr>Escutando a queda livre</vt:lpstr>
      <vt:lpstr>Resultados</vt:lpstr>
      <vt:lpstr>Resultados com cronômetro</vt:lpstr>
      <vt:lpstr>O Giroscópio</vt:lpstr>
      <vt:lpstr>A ponte de Tacoma</vt:lpstr>
      <vt:lpstr>O tablet de Tacoma</vt:lpstr>
      <vt:lpstr>O tablet de Tacoma</vt:lpstr>
      <vt:lpstr>Ressonância?</vt:lpstr>
      <vt:lpstr>Ressonância?</vt:lpstr>
      <vt:lpstr>Ressonância ou dissipação negativa?</vt:lpstr>
      <vt:lpstr>O pêndulo que vaza</vt:lpstr>
      <vt:lpstr>O pêndulo que vaza</vt:lpstr>
      <vt:lpstr>Comentários finais </vt:lpstr>
      <vt:lpstr>Comentários finais </vt:lpstr>
      <vt:lpstr>Mais detalhes</vt:lpstr>
      <vt:lpstr>Aplicativos</vt:lpstr>
      <vt:lpstr>Aplicativos para leitura dos sensores</vt:lpstr>
      <vt:lpstr>Inventário dos sensores</vt:lpstr>
      <vt:lpstr>Acelerômetro</vt:lpstr>
      <vt:lpstr>Acelerômetro</vt:lpstr>
      <vt:lpstr>Giroscópio</vt:lpstr>
      <vt:lpstr>Magnetômetro</vt:lpstr>
      <vt:lpstr>Magnetômetro</vt:lpstr>
      <vt:lpstr>Microfone</vt:lpstr>
      <vt:lpstr>Microfone</vt:lpstr>
      <vt:lpstr>Microfone</vt:lpstr>
      <vt:lpstr>Microfone</vt:lpstr>
      <vt:lpstr>Luxímetro</vt:lpstr>
      <vt:lpstr>Sensor de proximidade</vt:lpstr>
      <vt:lpstr>A máquina de Atwood</vt:lpstr>
      <vt:lpstr>A tração é igual ao peso?</vt:lpstr>
      <vt:lpstr>O smartphone na gaveta</vt:lpstr>
      <vt:lpstr>A relatividade galileana</vt:lpstr>
      <vt:lpstr>A “independência” galileana</vt:lpstr>
      <vt:lpstr>Ondas estacionárias em tubos sonoros </vt:lpstr>
      <vt:lpstr>Slide 83</vt:lpstr>
      <vt:lpstr>Macrofotografia com uma gota d'água</vt:lpstr>
      <vt:lpstr>Macrofotografia no ensino fundamental e médio.</vt:lpstr>
      <vt:lpstr>Macrofotografia no ensino fundamental e médio.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carlos</dc:creator>
  <cp:lastModifiedBy>xx</cp:lastModifiedBy>
  <cp:revision>330</cp:revision>
  <cp:lastPrinted>1601-01-01T00:00:00Z</cp:lastPrinted>
  <dcterms:created xsi:type="dcterms:W3CDTF">2013-10-03T15:15:04Z</dcterms:created>
  <dcterms:modified xsi:type="dcterms:W3CDTF">2015-10-21T05:11:07Z</dcterms:modified>
</cp:coreProperties>
</file>