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6" r:id="rId1"/>
  </p:sldMasterIdLst>
  <p:notesMasterIdLst>
    <p:notesMasterId r:id="rId65"/>
  </p:notesMasterIdLst>
  <p:handoutMasterIdLst>
    <p:handoutMasterId r:id="rId66"/>
  </p:handoutMasterIdLst>
  <p:sldIdLst>
    <p:sldId id="379" r:id="rId2"/>
    <p:sldId id="437" r:id="rId3"/>
    <p:sldId id="438" r:id="rId4"/>
    <p:sldId id="439" r:id="rId5"/>
    <p:sldId id="387" r:id="rId6"/>
    <p:sldId id="440" r:id="rId7"/>
    <p:sldId id="441" r:id="rId8"/>
    <p:sldId id="442" r:id="rId9"/>
    <p:sldId id="388" r:id="rId10"/>
    <p:sldId id="389" r:id="rId11"/>
    <p:sldId id="391" r:id="rId12"/>
    <p:sldId id="393" r:id="rId13"/>
    <p:sldId id="392" r:id="rId14"/>
    <p:sldId id="395" r:id="rId15"/>
    <p:sldId id="396" r:id="rId16"/>
    <p:sldId id="397" r:id="rId17"/>
    <p:sldId id="398" r:id="rId18"/>
    <p:sldId id="418" r:id="rId19"/>
    <p:sldId id="419" r:id="rId20"/>
    <p:sldId id="400" r:id="rId21"/>
    <p:sldId id="394" r:id="rId22"/>
    <p:sldId id="412" r:id="rId23"/>
    <p:sldId id="413" r:id="rId24"/>
    <p:sldId id="434" r:id="rId25"/>
    <p:sldId id="444" r:id="rId26"/>
    <p:sldId id="445" r:id="rId27"/>
    <p:sldId id="446" r:id="rId28"/>
    <p:sldId id="435" r:id="rId29"/>
    <p:sldId id="465" r:id="rId30"/>
    <p:sldId id="447" r:id="rId31"/>
    <p:sldId id="402" r:id="rId32"/>
    <p:sldId id="403" r:id="rId33"/>
    <p:sldId id="448" r:id="rId34"/>
    <p:sldId id="449" r:id="rId35"/>
    <p:sldId id="450" r:id="rId36"/>
    <p:sldId id="451" r:id="rId37"/>
    <p:sldId id="458" r:id="rId38"/>
    <p:sldId id="459" r:id="rId39"/>
    <p:sldId id="452" r:id="rId40"/>
    <p:sldId id="453" r:id="rId41"/>
    <p:sldId id="454" r:id="rId42"/>
    <p:sldId id="455" r:id="rId43"/>
    <p:sldId id="456" r:id="rId44"/>
    <p:sldId id="460" r:id="rId45"/>
    <p:sldId id="461" r:id="rId46"/>
    <p:sldId id="462" r:id="rId47"/>
    <p:sldId id="463" r:id="rId48"/>
    <p:sldId id="464" r:id="rId49"/>
    <p:sldId id="457" r:id="rId50"/>
    <p:sldId id="466" r:id="rId51"/>
    <p:sldId id="408" r:id="rId52"/>
    <p:sldId id="409" r:id="rId53"/>
    <p:sldId id="410" r:id="rId54"/>
    <p:sldId id="411" r:id="rId55"/>
    <p:sldId id="421" r:id="rId56"/>
    <p:sldId id="424" r:id="rId57"/>
    <p:sldId id="422" r:id="rId58"/>
    <p:sldId id="423" r:id="rId59"/>
    <p:sldId id="425" r:id="rId60"/>
    <p:sldId id="426" r:id="rId61"/>
    <p:sldId id="431" r:id="rId62"/>
    <p:sldId id="433" r:id="rId63"/>
    <p:sldId id="436" r:id="rId64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67"/>
    </p:embeddedFont>
    <p:embeddedFont>
      <p:font typeface="Gill Sans MT" panose="020B0604020202020204" charset="0"/>
      <p:regular r:id="rId68"/>
      <p:bold r:id="rId69"/>
      <p:italic r:id="rId70"/>
      <p:boldItalic r:id="rId71"/>
    </p:embeddedFont>
    <p:embeddedFont>
      <p:font typeface="Andalus" panose="02020603050405020304" pitchFamily="18" charset="-78"/>
      <p:regular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4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font" Target="fonts/font8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0312F-712B-470C-B6AB-8BCFEDCE00F9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FB352-6E98-4C45-8750-F82F4B2334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649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48770-676B-4EF6-BC8D-40F8946DC8B3}" type="datetimeFigureOut">
              <a:rPr lang="pt-BR" smtClean="0"/>
              <a:pPr/>
              <a:t>27/10/2015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392F7-116F-4DA7-A14C-89656469A1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619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B6B6D7E-E177-427B-A898-718C89BDEF07}" type="datetime1">
              <a:rPr lang="pt-BR" smtClean="0"/>
              <a:t>27/10/2015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Prof. Dr. Breno Arsioli Moura - CCNH - UFABC</a:t>
            </a: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B6B77E-B369-4912-A32A-285780F398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BE66-7AAF-4974-999A-840944CBD7A6}" type="datetime1">
              <a:rPr lang="pt-BR" smtClean="0"/>
              <a:t>27/10/2015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Dr. Breno Arsioli Moura - CCNH - UFABC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B77E-B369-4912-A32A-285780F398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B40BC26-3DBE-4765-BEFA-5F951FD7C855}" type="datetime1">
              <a:rPr lang="pt-BR" smtClean="0"/>
              <a:t>27/10/2015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it-IT" smtClean="0"/>
              <a:t>Prof. Dr. Breno Arsioli Moura - CCNH - UFABC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7B6B77E-B369-4912-A32A-285780F398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722-75CE-4830-9E6A-06680ABE971F}" type="datetime1">
              <a:rPr lang="pt-BR" smtClean="0"/>
              <a:t>27/10/2015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Dr. Breno Arsioli Moura - CCNH - UFABC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B6B77E-B369-4912-A32A-285780F398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C35E-3ECF-4B4C-9DF4-203C854B19E9}" type="datetime1">
              <a:rPr lang="pt-BR" smtClean="0"/>
              <a:t>27/10/2015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7B6B77E-B369-4912-A32A-285780F398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Prof. Dr. Breno Arsioli Moura - CCNH - UFABC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3ABA90-DCA1-4548-9A4E-1F861CD652E3}" type="datetime1">
              <a:rPr lang="pt-BR" smtClean="0"/>
              <a:t>27/10/2015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7B6B77E-B369-4912-A32A-285780F398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it-IT" smtClean="0"/>
              <a:t>Prof. Dr. Breno Arsioli Moura - CCNH - UFABC</a:t>
            </a: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DB69CB-0885-423A-83C1-93C3E7830CEF}" type="datetime1">
              <a:rPr lang="pt-BR" smtClean="0"/>
              <a:t>27/10/2015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7B6B77E-B369-4912-A32A-285780F398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it-IT" smtClean="0"/>
              <a:t>Prof. Dr. Breno Arsioli Moura - CCNH - UFABC</a:t>
            </a:r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A187-0E06-4C80-A7BC-3BCD8A034729}" type="datetime1">
              <a:rPr lang="pt-BR" smtClean="0"/>
              <a:t>27/10/2015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Dr. Breno Arsioli Moura - CCNH - UFABC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B6B77E-B369-4912-A32A-285780F398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BFCB-9218-4C0E-A6AE-EC212E35066F}" type="datetime1">
              <a:rPr lang="pt-BR" smtClean="0"/>
              <a:t>27/10/2015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Dr. Breno Arsioli Moura - CCNH - UFABC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B6B77E-B369-4912-A32A-285780F398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AB14-4AA0-41C8-B097-448AB55DB862}" type="datetime1">
              <a:rPr lang="pt-BR" smtClean="0"/>
              <a:t>27/10/2015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Dr. Breno Arsioli Moura - CCNH - UFABC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B6B77E-B369-4912-A32A-285780F398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4EB265A-8596-4738-BCCE-91102D9CD4DB}" type="datetime1">
              <a:rPr lang="pt-BR" smtClean="0"/>
              <a:t>27/10/2015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7B6B77E-B369-4912-A32A-285780F398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it-IT" smtClean="0"/>
              <a:t>Prof. Dr. Breno Arsioli Moura - CCNH - UFABC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B0805A-7CBE-43ED-A4FD-81EB96305F33}" type="datetime1">
              <a:rPr lang="pt-BR" smtClean="0"/>
              <a:t>27/10/2015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Prof. Dr. Breno Arsioli Moura - CCNH - UFABC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B6B77E-B369-4912-A32A-285780F398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tec.ufsc.br/fisica/hipermidia_v13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8928992" cy="1037977"/>
          </a:xfrm>
        </p:spPr>
        <p:txBody>
          <a:bodyPr>
            <a:noAutofit/>
          </a:bodyPr>
          <a:lstStyle/>
          <a:p>
            <a:pPr algn="ctr"/>
            <a:r>
              <a:rPr lang="pt-BR" sz="35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ndalus" pitchFamily="18" charset="-78"/>
              </a:rPr>
              <a:t>Onde encontrar boas fontes </a:t>
            </a:r>
            <a:br>
              <a:rPr lang="pt-BR" sz="35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ndalus" pitchFamily="18" charset="-78"/>
              </a:rPr>
            </a:br>
            <a:r>
              <a:rPr lang="pt-BR" sz="35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ndalus" pitchFamily="18" charset="-78"/>
              </a:rPr>
              <a:t>em História da Ciência?</a:t>
            </a:r>
            <a:endParaRPr lang="pt-BR" sz="35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ndalus" pitchFamily="18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6632" y="4062507"/>
            <a:ext cx="6400800" cy="176006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Breno Arsioli Moura</a:t>
            </a:r>
          </a:p>
          <a:p>
            <a:pPr algn="ctr"/>
            <a:r>
              <a:rPr lang="pt-BR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Centro de Ciências Naturais e Humanas – CCNH</a:t>
            </a:r>
          </a:p>
          <a:p>
            <a:pPr algn="ctr"/>
            <a:r>
              <a:rPr lang="pt-BR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breno.moura@ufabc.edu.br</a:t>
            </a:r>
          </a:p>
          <a:p>
            <a:pPr algn="ctr"/>
            <a:r>
              <a:rPr lang="pt-BR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https://www.brenoam.com</a:t>
            </a:r>
          </a:p>
        </p:txBody>
      </p:sp>
      <p:pic>
        <p:nvPicPr>
          <p:cNvPr id="1028" name="Picture 4" descr="http://ccnh.ufabc.edu.br/logo_ccn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14396" r="3399" b="17800"/>
          <a:stretch/>
        </p:blipFill>
        <p:spPr bwMode="auto">
          <a:xfrm>
            <a:off x="107504" y="6085211"/>
            <a:ext cx="1152128" cy="6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Voltaire_Philosop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46558"/>
            <a:ext cx="1133707" cy="1726458"/>
          </a:xfrm>
          <a:prstGeom prst="rect">
            <a:avLst/>
          </a:prstGeom>
        </p:spPr>
      </p:pic>
      <p:pic>
        <p:nvPicPr>
          <p:cNvPr id="7" name="Imagem 6" descr="180px-Newton_of_William_Stukele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516" y="2003224"/>
            <a:ext cx="1249648" cy="17703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00" y="2195905"/>
            <a:ext cx="1567064" cy="1673357"/>
          </a:xfrm>
          <a:prstGeom prst="rect">
            <a:avLst/>
          </a:prstGeom>
        </p:spPr>
      </p:pic>
      <p:pic>
        <p:nvPicPr>
          <p:cNvPr id="8" name="Imagem 7" descr="ii_hooke_flea_390w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692216"/>
            <a:ext cx="1488681" cy="10764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80951"/>
            <a:ext cx="1225154" cy="1692216"/>
          </a:xfrm>
          <a:prstGeom prst="rect">
            <a:avLst/>
          </a:prstGeom>
        </p:spPr>
      </p:pic>
      <p:pic>
        <p:nvPicPr>
          <p:cNvPr id="1030" name="Picture 6" descr="http://upload.wikimedia.org/wikipedia/commons/b/b6/Logo_UFAB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085210"/>
            <a:ext cx="748049" cy="6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528393" y="6023112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II Escola Brasileira de Ensino de Física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26 a 30 de Outubro de 2015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Universidade Federal do ABC – UFABC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19" y="1912113"/>
            <a:ext cx="1453077" cy="194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47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fontes em História da Ciência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Fontes</a:t>
            </a:r>
          </a:p>
          <a:p>
            <a:pPr marL="0" indent="0">
              <a:buNone/>
            </a:pPr>
            <a:endParaRPr lang="pt-BR" b="1" dirty="0"/>
          </a:p>
          <a:p>
            <a:pPr algn="just"/>
            <a:r>
              <a:rPr lang="pt-BR" dirty="0" smtClean="0"/>
              <a:t>Primárias </a:t>
            </a:r>
            <a:r>
              <a:rPr lang="pt-BR" dirty="0" smtClean="0">
                <a:sym typeface="Wingdings" panose="05000000000000000000" pitchFamily="2" charset="2"/>
              </a:rPr>
              <a:t> trabalhos </a:t>
            </a:r>
            <a:r>
              <a:rPr lang="pt-BR" b="1" dirty="0" smtClean="0">
                <a:sym typeface="Wingdings" panose="05000000000000000000" pitchFamily="2" charset="2"/>
              </a:rPr>
              <a:t>originais </a:t>
            </a:r>
            <a:r>
              <a:rPr lang="pt-BR" dirty="0" smtClean="0">
                <a:sym typeface="Wingdings" panose="05000000000000000000" pitchFamily="2" charset="2"/>
              </a:rPr>
              <a:t>do pesquisador estudado.</a:t>
            </a:r>
          </a:p>
          <a:p>
            <a:pPr algn="just"/>
            <a:r>
              <a:rPr lang="pt-BR" dirty="0" smtClean="0">
                <a:sym typeface="Wingdings" panose="05000000000000000000" pitchFamily="2" charset="2"/>
              </a:rPr>
              <a:t>Secundárias  trabalhos </a:t>
            </a:r>
            <a:r>
              <a:rPr lang="pt-BR" b="1" dirty="0" smtClean="0">
                <a:sym typeface="Wingdings" panose="05000000000000000000" pitchFamily="2" charset="2"/>
              </a:rPr>
              <a:t>sobre </a:t>
            </a:r>
            <a:r>
              <a:rPr lang="pt-BR" dirty="0" smtClean="0">
                <a:sym typeface="Wingdings" panose="05000000000000000000" pitchFamily="2" charset="2"/>
              </a:rPr>
              <a:t>o pesquisador estudado (não necessariamente precisam ser atuais).</a:t>
            </a:r>
          </a:p>
          <a:p>
            <a:pPr algn="just"/>
            <a:r>
              <a:rPr lang="pt-BR" dirty="0" smtClean="0">
                <a:sym typeface="Wingdings" panose="05000000000000000000" pitchFamily="2" charset="2"/>
              </a:rPr>
              <a:t>Terciárias  bancos de dados, coleções etc.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739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primárias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Há, no Brasil, algumas fontes primárias traduzidas integralmente para o português.</a:t>
            </a:r>
          </a:p>
          <a:p>
            <a:pPr algn="just"/>
            <a:endParaRPr lang="pt-BR" dirty="0"/>
          </a:p>
        </p:txBody>
      </p:sp>
      <p:pic>
        <p:nvPicPr>
          <p:cNvPr id="4098" name="Picture 2" descr="http://www.livrariaresposta.com.br/fotos/edusp_principia_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10924"/>
            <a:ext cx="2880320" cy="41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livrariaresposta.com.br/fotos/edusp_principia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8963"/>
            <a:ext cx="2841104" cy="406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49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primárias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Há, no Brasil, algumas fontes primárias traduzidas integralmente para o português.</a:t>
            </a:r>
          </a:p>
          <a:p>
            <a:pPr algn="just"/>
            <a:endParaRPr lang="pt-BR" dirty="0"/>
          </a:p>
        </p:txBody>
      </p:sp>
      <p:pic>
        <p:nvPicPr>
          <p:cNvPr id="6146" name="Picture 2" descr="http://www.arlequim.com.br/images_prod/1494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2759376" cy="40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martinsfontespaulista.com.br/Imagens/produtos/50/256450/256450_Ampli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42" y="2636912"/>
            <a:ext cx="2880320" cy="40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12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secundárias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caso das fontes secundárias, há bons periódicos no Brasil que contêm artigos sobre História da Física (ou da Ciência).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170" name="Picture 2" descr="Cabeçalho da pág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4" y="3717032"/>
            <a:ext cx="7884368" cy="157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16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secundárias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caso das fontes secundárias, há bons periódicos no Brasil que contêm artigos sobre História da Física (ou da Ciência).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8194" name="Picture 2" descr="http://www.sbfisica.org.br/rbef/imagens/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4" y="3848100"/>
            <a:ext cx="831692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15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secundárias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caso das fontes secundárias, há bons periódicos no Brasil que contêm artigos sobre História da Física (ou da Ciência).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1266" name="Picture 2" descr="http://www.scientiaestudia.org.br/imagens/tit_revis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73818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19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secundárias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caso das fontes secundárias, há bons periódicos no Brasil que contêm artigos sobre História da Física (ou da Ciência).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42" name="Picture 2" descr="História, Ciências, Saúde-Manguinh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2857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66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secundárias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caso das fontes secundárias, há bons periódicos no Brasil que contêm artigos sobre História da Física (ou da Ciência).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7825" t="12236" r="28076" b="55004"/>
          <a:stretch/>
        </p:blipFill>
        <p:spPr>
          <a:xfrm>
            <a:off x="1665012" y="3327073"/>
            <a:ext cx="604867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83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secundárias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Há também revistas que abordam especificamente a História da Ciência no ensino (integral ou parcialmente em seus volumes)</a:t>
            </a:r>
            <a:endParaRPr lang="pt-BR" dirty="0"/>
          </a:p>
        </p:txBody>
      </p:sp>
      <p:pic>
        <p:nvPicPr>
          <p:cNvPr id="1026" name="Picture 2" descr="Cabeçalho da pág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429000"/>
            <a:ext cx="8572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8106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secundárias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Há também revistas que abordam especificamente a História da Ciência no ensino (integral ou parcialmente em seus volumes)</a:t>
            </a:r>
            <a:endParaRPr lang="pt-BR" dirty="0"/>
          </a:p>
        </p:txBody>
      </p:sp>
      <p:pic>
        <p:nvPicPr>
          <p:cNvPr id="2050" name="Picture 2" descr="http://www.sbfisica.org.br/fne/imagens/bann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23" y="3717032"/>
            <a:ext cx="7334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0233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que é História da Ciência?</a:t>
            </a:r>
          </a:p>
          <a:p>
            <a:r>
              <a:rPr lang="pt-BR" dirty="0" smtClean="0"/>
              <a:t>As fontes em História da Ciência</a:t>
            </a:r>
          </a:p>
          <a:p>
            <a:r>
              <a:rPr lang="pt-BR" dirty="0" smtClean="0"/>
              <a:t>Exemplo 1: o caso da óptica de Newton</a:t>
            </a:r>
          </a:p>
          <a:p>
            <a:r>
              <a:rPr lang="pt-BR" dirty="0" smtClean="0"/>
              <a:t>Exemplo 2: o caso da óptica de Young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261866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terciárias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Há, também, alguns bons bancos de dados para consulta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b="1" dirty="0" smtClean="0">
                <a:sym typeface="Wingdings" panose="05000000000000000000" pitchFamily="2" charset="2"/>
              </a:rPr>
              <a:t>Google Books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575" t="10080" r="2876" b="20201"/>
          <a:stretch/>
        </p:blipFill>
        <p:spPr>
          <a:xfrm>
            <a:off x="395536" y="2780928"/>
            <a:ext cx="852644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8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terciárias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Há, também, alguns bons bancos de dados para consulta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b="1" dirty="0" err="1" smtClean="0">
                <a:sym typeface="Wingdings" panose="05000000000000000000" pitchFamily="2" charset="2"/>
              </a:rPr>
              <a:t>JStor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-525" t="10080" r="38576" b="10961"/>
          <a:stretch/>
        </p:blipFill>
        <p:spPr>
          <a:xfrm>
            <a:off x="2051720" y="2780928"/>
            <a:ext cx="4793644" cy="38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7655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fontes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Source</a:t>
            </a:r>
            <a:r>
              <a:rPr lang="pt-BR" dirty="0" smtClean="0"/>
              <a:t> Book (1935) </a:t>
            </a:r>
          </a:p>
          <a:p>
            <a:endParaRPr lang="pt-BR" dirty="0"/>
          </a:p>
          <a:p>
            <a:r>
              <a:rPr lang="pt-BR" dirty="0" smtClean="0"/>
              <a:t>Contém pequenos trechos</a:t>
            </a:r>
          </a:p>
          <a:p>
            <a:pPr marL="0" indent="0">
              <a:buNone/>
            </a:pPr>
            <a:r>
              <a:rPr lang="pt-BR" dirty="0" smtClean="0"/>
              <a:t>de diversas obras consideradas</a:t>
            </a:r>
          </a:p>
          <a:p>
            <a:pPr marL="0" indent="0">
              <a:buNone/>
            </a:pPr>
            <a:r>
              <a:rPr lang="pt-BR" dirty="0" smtClean="0"/>
              <a:t>importantes para a Física.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00" y="1600200"/>
            <a:ext cx="3039548" cy="50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2005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fontes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08488" cy="4495800"/>
          </a:xfrm>
        </p:spPr>
        <p:txBody>
          <a:bodyPr/>
          <a:lstStyle/>
          <a:p>
            <a:pPr algn="just"/>
            <a:r>
              <a:rPr lang="pt-BR" dirty="0" smtClean="0"/>
              <a:t>Estudos de História e Filosofia das Ciências (2006)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Estudos historiográficos voltados para uma abordagem no ensino.</a:t>
            </a:r>
          </a:p>
        </p:txBody>
      </p:sp>
      <p:pic>
        <p:nvPicPr>
          <p:cNvPr id="4098" name="Picture 2" descr="http://www.casasbahia-imagens.com.br/Control/ArquivoExibir.aspx?IdArquivo=4313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36" y="1988840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510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fontes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311280" cy="4495800"/>
          </a:xfrm>
        </p:spPr>
        <p:txBody>
          <a:bodyPr/>
          <a:lstStyle/>
          <a:p>
            <a:pPr algn="just"/>
            <a:r>
              <a:rPr lang="pt-BR" dirty="0" smtClean="0"/>
              <a:t>Temas de História e Filosofia da Ciência (2012)</a:t>
            </a:r>
            <a:endParaRPr lang="pt-BR" dirty="0"/>
          </a:p>
        </p:txBody>
      </p:sp>
      <p:pic>
        <p:nvPicPr>
          <p:cNvPr id="5122" name="Picture 2" descr="http://www.quimica.seed.pr.gov.br/arquivos/Image/sugest_leit/temas_historia_filosofia_da_ciencia_ens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6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fontes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311280" cy="4495800"/>
          </a:xfrm>
        </p:spPr>
        <p:txBody>
          <a:bodyPr/>
          <a:lstStyle/>
          <a:p>
            <a:pPr algn="just"/>
            <a:r>
              <a:rPr lang="pt-BR" dirty="0" smtClean="0"/>
              <a:t>História da Ciência e Ensino (2015)</a:t>
            </a:r>
            <a:endParaRPr lang="pt-BR" dirty="0"/>
          </a:p>
        </p:txBody>
      </p:sp>
      <p:pic>
        <p:nvPicPr>
          <p:cNvPr id="4098" name="Picture 2" descr="http://1.bp.blogspot.com/-_lcRp-EKM2Y/VcjiOdTdHxI/AAAAAAAAAF8/SGZCb4_PpIY/s1600/Divulga%25C3%25A7ao_Historia%2Bda%2Bciencia%2Be%2Bensi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4744" r="47892" b="14620"/>
          <a:stretch/>
        </p:blipFill>
        <p:spPr bwMode="auto">
          <a:xfrm>
            <a:off x="5076056" y="1600200"/>
            <a:ext cx="32043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96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fontes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311280" cy="4495800"/>
          </a:xfrm>
        </p:spPr>
        <p:txBody>
          <a:bodyPr/>
          <a:lstStyle/>
          <a:p>
            <a:pPr algn="just"/>
            <a:r>
              <a:rPr lang="pt-BR" dirty="0" smtClean="0"/>
              <a:t>Temas de História e Filosofia da Ciência (2012)</a:t>
            </a:r>
            <a:endParaRPr lang="pt-BR" dirty="0"/>
          </a:p>
        </p:txBody>
      </p:sp>
      <p:pic>
        <p:nvPicPr>
          <p:cNvPr id="5122" name="Picture 2" descr="http://www.quimica.seed.pr.gov.br/arquivos/Image/sugest_leit/temas_historia_filosofia_da_ciencia_ens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417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fontes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7344" cy="4495800"/>
          </a:xfrm>
        </p:spPr>
        <p:txBody>
          <a:bodyPr/>
          <a:lstStyle/>
          <a:p>
            <a:pPr algn="just"/>
            <a:r>
              <a:rPr lang="pt-BR" dirty="0" smtClean="0"/>
              <a:t>História da Ciência: tópicos atuais (1, 2 e 3)</a:t>
            </a:r>
            <a:endParaRPr lang="pt-BR" dirty="0"/>
          </a:p>
        </p:txBody>
      </p:sp>
      <p:pic>
        <p:nvPicPr>
          <p:cNvPr id="5" name="Picture 2" descr="http://img.americanas.com.br/produtos/01/00/item/119875/0/119875066_1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94" y="1733478"/>
            <a:ext cx="4575842" cy="45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99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fontes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6907" t="11848" r="26244" b="28890"/>
          <a:stretch/>
        </p:blipFill>
        <p:spPr>
          <a:xfrm>
            <a:off x="3402424" y="2132856"/>
            <a:ext cx="5363624" cy="38164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79512" y="1988840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400" dirty="0" smtClean="0"/>
              <a:t>Evolução dos Conceitos da Física (UFSC)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2400" dirty="0" smtClean="0"/>
          </a:p>
          <a:p>
            <a:pPr algn="just"/>
            <a:r>
              <a:rPr lang="pt-BR" sz="2400" dirty="0">
                <a:hlinkClick r:id="rId3"/>
              </a:rPr>
              <a:t>http://</a:t>
            </a:r>
            <a:r>
              <a:rPr lang="pt-BR" sz="2400" dirty="0" smtClean="0">
                <a:hlinkClick r:id="rId3"/>
              </a:rPr>
              <a:t>www.lantec.ufsc.br/fisica/hipermidia_v13.html</a:t>
            </a:r>
            <a:endParaRPr lang="pt-BR" sz="2400" dirty="0" smtClean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9722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fontes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2708920"/>
            <a:ext cx="4103368" cy="3387080"/>
          </a:xfrm>
        </p:spPr>
        <p:txBody>
          <a:bodyPr/>
          <a:lstStyle/>
          <a:p>
            <a:pPr marL="365760" lvl="1" indent="0">
              <a:buNone/>
            </a:pPr>
            <a:r>
              <a:rPr lang="pt-BR" dirty="0" smtClean="0"/>
              <a:t>Origens </a:t>
            </a:r>
            <a:r>
              <a:rPr lang="pt-BR" dirty="0" smtClean="0"/>
              <a:t>e evolução das ideias da Física (2002)</a:t>
            </a:r>
          </a:p>
          <a:p>
            <a:pPr marL="365760" lvl="1" indent="0">
              <a:buNone/>
            </a:pPr>
            <a:r>
              <a:rPr lang="pt-BR" dirty="0"/>
              <a:t>	</a:t>
            </a:r>
            <a:r>
              <a:rPr lang="pt-BR" dirty="0" smtClean="0"/>
              <a:t>	J.F. Rocha (org.)</a:t>
            </a:r>
            <a:endParaRPr lang="pt-BR" dirty="0"/>
          </a:p>
        </p:txBody>
      </p:sp>
      <p:pic>
        <p:nvPicPr>
          <p:cNvPr id="9218" name="Picture 2" descr="http://www.edufba.ufba.br/wp-content/uploads/2011/12/Origens-e-evolu%C3%A7%C3%A3o-das-id%C3%A9ias-da-f%C3%ADs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12" y="1916832"/>
            <a:ext cx="3354336" cy="47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31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História da Ciência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30529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Atualmente, a </a:t>
            </a:r>
            <a:r>
              <a:rPr lang="pt-BR" b="1" dirty="0" smtClean="0"/>
              <a:t>História da Ciência </a:t>
            </a:r>
            <a:r>
              <a:rPr lang="pt-BR" dirty="0" smtClean="0"/>
              <a:t>é uma área de estudos consolidada, com vários grupos de pesquisa de renome no Brasil e no mundo.</a:t>
            </a:r>
          </a:p>
          <a:p>
            <a:pPr lvl="1" algn="just"/>
            <a:r>
              <a:rPr lang="pt-BR" dirty="0"/>
              <a:t>PUC-SP</a:t>
            </a:r>
          </a:p>
          <a:p>
            <a:pPr lvl="1" algn="just"/>
            <a:r>
              <a:rPr lang="pt-BR" dirty="0"/>
              <a:t>USP</a:t>
            </a:r>
          </a:p>
          <a:p>
            <a:pPr lvl="1" algn="just"/>
            <a:r>
              <a:rPr lang="pt-BR" dirty="0"/>
              <a:t>UFABC</a:t>
            </a:r>
          </a:p>
          <a:p>
            <a:pPr lvl="1" algn="just"/>
            <a:r>
              <a:rPr lang="pt-BR" dirty="0"/>
              <a:t>MAST</a:t>
            </a:r>
          </a:p>
          <a:p>
            <a:pPr lvl="1" algn="just"/>
            <a:r>
              <a:rPr lang="pt-BR" dirty="0"/>
              <a:t>Fiocruz</a:t>
            </a:r>
          </a:p>
          <a:p>
            <a:pPr algn="just"/>
            <a:endParaRPr lang="pt-BR" dirty="0"/>
          </a:p>
        </p:txBody>
      </p:sp>
      <p:pic>
        <p:nvPicPr>
          <p:cNvPr id="5" name="Picture 4" descr="https://whewellsghost.files.wordpress.com/2010/09/cropped-thayer_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6" y="4797152"/>
            <a:ext cx="8737888" cy="184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7027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fontes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9512" y="198884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400" dirty="0" smtClean="0"/>
              <a:t>Dicionário de Biografias Ciências (3 volumes)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2400" dirty="0" smtClean="0"/>
          </a:p>
          <a:p>
            <a:pPr algn="just"/>
            <a:endParaRPr lang="pt-BR" sz="2400" dirty="0"/>
          </a:p>
        </p:txBody>
      </p:sp>
      <p:pic>
        <p:nvPicPr>
          <p:cNvPr id="6146" name="Picture 2" descr="https://c1.staticflickr.com/5/4008/4190930644_8a01dbde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528392" cy="492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53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Natureza da luz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que poderia ser abordado?</a:t>
            </a:r>
          </a:p>
          <a:p>
            <a:endParaRPr lang="pt-BR" dirty="0"/>
          </a:p>
          <a:p>
            <a:r>
              <a:rPr lang="pt-BR" dirty="0" smtClean="0"/>
              <a:t>Que trabalhos consultar?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146" name="Picture 2" descr="http://todayinsciencehistory.com/Art/Global/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3" y="3486149"/>
            <a:ext cx="4669392" cy="30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86075"/>
            <a:ext cx="27241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53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Natureza da luz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Seleção de assuntos específicos </a:t>
            </a:r>
            <a:r>
              <a:rPr lang="pt-BR" dirty="0" smtClean="0">
                <a:sym typeface="Wingdings" panose="05000000000000000000" pitchFamily="2" charset="2"/>
              </a:rPr>
              <a:t> importante para uma discussão mais aprofundada.</a:t>
            </a:r>
            <a:endParaRPr lang="pt-BR" dirty="0"/>
          </a:p>
        </p:txBody>
      </p:sp>
      <p:pic>
        <p:nvPicPr>
          <p:cNvPr id="7170" name="Picture 2" descr="http://blogs.ucl.ac.uk/library-archae/files/2013/11/hist425.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17042"/>
            <a:ext cx="3628167" cy="36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27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Assunto escolhido: </a:t>
            </a:r>
            <a:r>
              <a:rPr lang="pt-BR" b="1" dirty="0" smtClean="0"/>
              <a:t>as ideias sobre luz e cores de Isaac Newton.</a:t>
            </a:r>
          </a:p>
          <a:p>
            <a:pPr algn="just"/>
            <a:endParaRPr lang="pt-BR" b="1" dirty="0"/>
          </a:p>
          <a:p>
            <a:pPr algn="just"/>
            <a:r>
              <a:rPr lang="pt-BR" dirty="0" smtClean="0"/>
              <a:t>Onde encontrar boas fontes sobre esse assunto?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Como prevenir uma abordagem simplista das ideias de Newton?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64965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É comum ouvirmos/lermos que Newton desenvolveu uma </a:t>
            </a:r>
            <a:r>
              <a:rPr lang="pt-BR" b="1" dirty="0" smtClean="0"/>
              <a:t>teoria corpuscular </a:t>
            </a:r>
            <a:r>
              <a:rPr lang="pt-BR" dirty="0" smtClean="0"/>
              <a:t>para a luz e que foi um </a:t>
            </a:r>
            <a:r>
              <a:rPr lang="pt-BR" b="1" dirty="0" smtClean="0"/>
              <a:t>grande experimentador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170" name="Picture 2" descr="http://1.bp.blogspot.com/-qya4BTZkHP4/UySTlldSOtI/AAAAAAAAAxY/qpJQ_gftRV0/s1600/03_chloe_rain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6278665" cy="35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8078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Imagem sem modificações (provavelmente a gravura original)</a:t>
            </a:r>
            <a:endParaRPr lang="pt-BR" dirty="0"/>
          </a:p>
        </p:txBody>
      </p:sp>
      <p:pic>
        <p:nvPicPr>
          <p:cNvPr id="8194" name="Picture 2" descr="http://imgc.allpostersimages.com/images/P-473-488-90/15/1504/D5GBD00Z/posters/sir-isaac-newton-breaking-up-the-light-through-a-pris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 b="15475"/>
          <a:stretch/>
        </p:blipFill>
        <p:spPr bwMode="auto">
          <a:xfrm>
            <a:off x="1701016" y="2780928"/>
            <a:ext cx="59766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8110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Fontes: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i="1" dirty="0" smtClean="0"/>
              <a:t>Óptica </a:t>
            </a:r>
            <a:r>
              <a:rPr lang="pt-BR" dirty="0" smtClean="0"/>
              <a:t>(1704)</a:t>
            </a:r>
            <a:endParaRPr lang="pt-BR" i="1" dirty="0"/>
          </a:p>
        </p:txBody>
      </p:sp>
      <p:pic>
        <p:nvPicPr>
          <p:cNvPr id="9218" name="Picture 2" descr="http://www.ifi.unicamp.br/~assis/capa-Op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69568"/>
            <a:ext cx="3016352" cy="48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8624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Fontes: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“Nova teoria sobre</a:t>
            </a:r>
          </a:p>
          <a:p>
            <a:pPr marL="0" indent="0">
              <a:buNone/>
            </a:pPr>
            <a:r>
              <a:rPr lang="pt-BR" dirty="0" smtClean="0"/>
              <a:t>luz e cores” (1672)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 smtClean="0"/>
              <a:t>Revista Brasileira de Ensino de Física </a:t>
            </a:r>
            <a:r>
              <a:rPr lang="pt-BR" dirty="0" smtClean="0"/>
              <a:t>(1996)</a:t>
            </a:r>
            <a:endParaRPr lang="pt-BR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67171"/>
          <a:stretch/>
        </p:blipFill>
        <p:spPr>
          <a:xfrm>
            <a:off x="3995936" y="2276872"/>
            <a:ext cx="4904479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4857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Fontes: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“A Hipótese da Luz” (1675)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Além de vários outros textos</a:t>
            </a:r>
          </a:p>
          <a:p>
            <a:pPr marL="0" indent="0">
              <a:buNone/>
            </a:pPr>
            <a:r>
              <a:rPr lang="pt-BR" i="1" dirty="0" smtClean="0"/>
              <a:t>de </a:t>
            </a:r>
            <a:r>
              <a:rPr lang="pt-BR" dirty="0" smtClean="0"/>
              <a:t>e </a:t>
            </a:r>
            <a:r>
              <a:rPr lang="pt-BR" i="1" dirty="0" smtClean="0"/>
              <a:t>sobre </a:t>
            </a:r>
            <a:r>
              <a:rPr lang="pt-BR" dirty="0" smtClean="0"/>
              <a:t>Newton.</a:t>
            </a:r>
            <a:endParaRPr lang="pt-BR" i="1" dirty="0" smtClean="0"/>
          </a:p>
        </p:txBody>
      </p:sp>
      <p:pic>
        <p:nvPicPr>
          <p:cNvPr id="10242" name="Picture 2" descr="http://contrapontoeditora.com.br/imagens/produtos/p8997988366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203426" cy="45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27167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“Nova teoria sobre luz e cores”</a:t>
            </a:r>
          </a:p>
          <a:p>
            <a:pPr lvl="1"/>
            <a:r>
              <a:rPr lang="pt-BR" dirty="0" smtClean="0"/>
              <a:t>Dispersão da luz por um prisma</a:t>
            </a:r>
          </a:p>
          <a:p>
            <a:pPr lvl="1"/>
            <a:r>
              <a:rPr lang="pt-BR" dirty="0" smtClean="0"/>
              <a:t>Aspectos experimentais</a:t>
            </a:r>
          </a:p>
          <a:p>
            <a:pPr lvl="1"/>
            <a:r>
              <a:rPr lang="pt-BR" dirty="0" smtClean="0"/>
              <a:t>Relação entre hipótese e teoria</a:t>
            </a:r>
            <a:endParaRPr lang="pt-BR" dirty="0"/>
          </a:p>
        </p:txBody>
      </p:sp>
      <p:pic>
        <p:nvPicPr>
          <p:cNvPr id="12290" name="Picture 2" descr="http://www.homodiscens.com/home/ways/perspicax/color_vision_sub/art_color_theory/pris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4818112" cy="29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023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História da Ciência?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Trabalho dos historiadores da ciência </a:t>
            </a:r>
          </a:p>
          <a:p>
            <a:pPr marL="0" indent="0">
              <a:buNone/>
            </a:pPr>
            <a:r>
              <a:rPr lang="pt-BR" dirty="0">
                <a:sym typeface="Wingdings" panose="05000000000000000000" pitchFamily="2" charset="2"/>
              </a:rPr>
              <a:t>				 </a:t>
            </a:r>
            <a:r>
              <a:rPr lang="pt-BR" b="1" dirty="0">
                <a:sym typeface="Wingdings" panose="05000000000000000000" pitchFamily="2" charset="2"/>
              </a:rPr>
              <a:t>HISTORIOGRAFIA</a:t>
            </a:r>
          </a:p>
          <a:p>
            <a:pPr marL="0" indent="0">
              <a:buNone/>
            </a:pPr>
            <a:endParaRPr lang="pt-BR" b="1" dirty="0">
              <a:sym typeface="Wingdings" panose="05000000000000000000" pitchFamily="2" charset="2"/>
            </a:endParaRPr>
          </a:p>
          <a:p>
            <a:pPr algn="just"/>
            <a:r>
              <a:rPr lang="pt-BR" dirty="0">
                <a:sym typeface="Wingdings" panose="05000000000000000000" pitchFamily="2" charset="2"/>
              </a:rPr>
              <a:t>Consolidada a partir do início do século XX.</a:t>
            </a:r>
          </a:p>
          <a:p>
            <a:pPr marL="0" indent="0" algn="just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algn="just"/>
            <a:r>
              <a:rPr lang="pt-BR" dirty="0">
                <a:sym typeface="Wingdings" panose="05000000000000000000" pitchFamily="2" charset="2"/>
              </a:rPr>
              <a:t>Surgimento das primeiras cátedras em História da Ciência nas universidades (europeias e estadunidenses)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467782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i="1" dirty="0" smtClean="0"/>
              <a:t>Óptica – </a:t>
            </a:r>
            <a:r>
              <a:rPr lang="pt-BR" dirty="0" smtClean="0"/>
              <a:t>Livro II</a:t>
            </a:r>
          </a:p>
          <a:p>
            <a:pPr lvl="1" algn="just"/>
            <a:r>
              <a:rPr lang="pt-BR" dirty="0" smtClean="0"/>
              <a:t>Discussão sobre a formação dos “anéis de Newton” </a:t>
            </a:r>
            <a:r>
              <a:rPr lang="pt-BR" dirty="0" smtClean="0">
                <a:sym typeface="Wingdings" panose="05000000000000000000" pitchFamily="2" charset="2"/>
              </a:rPr>
              <a:t> hoje um fenômeno explicado por conceitos de </a:t>
            </a:r>
            <a:r>
              <a:rPr lang="pt-BR" b="1" dirty="0" smtClean="0">
                <a:sym typeface="Wingdings" panose="05000000000000000000" pitchFamily="2" charset="2"/>
              </a:rPr>
              <a:t>interferência</a:t>
            </a:r>
            <a:r>
              <a:rPr lang="pt-BR" dirty="0" smtClean="0">
                <a:sym typeface="Wingdings" panose="05000000000000000000" pitchFamily="2" charset="2"/>
              </a:rPr>
              <a:t>.</a:t>
            </a:r>
          </a:p>
          <a:p>
            <a:pPr lvl="1"/>
            <a:endParaRPr lang="pt-BR" dirty="0"/>
          </a:p>
        </p:txBody>
      </p:sp>
      <p:pic>
        <p:nvPicPr>
          <p:cNvPr id="13314" name="Picture 2" descr="http://1.bp.blogspot.com/-mpOMHoHstVk/TVktcyuHOyI/AAAAAAAAABQ/YdnFMKSYSvg/s1600/t30465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15183"/>
            <a:ext cx="4402810" cy="287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2641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41</a:t>
            </a:fld>
            <a:endParaRPr lang="pt-BR"/>
          </a:p>
        </p:txBody>
      </p:sp>
      <p:pic>
        <p:nvPicPr>
          <p:cNvPr id="14338" name="Picture 2" descr="http://imgc.allpostersimages.com/images/P-473-488-90/20/2072/TN62D00Z/posters/david-m-dennis-newtons-rings-a-prism-effect-caused-by-varying-thickness-of-air-between-two-pieces-of-glas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2800"/>
            <a:ext cx="45053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rt:The passage of light through two pieces of glass can create the interference patterns known as Newton's ring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73" y="4797152"/>
            <a:ext cx="60007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bhikkhucintita.files.wordpress.com/2010/12/soap-bubb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10945"/>
          <a:stretch/>
        </p:blipFill>
        <p:spPr bwMode="auto">
          <a:xfrm>
            <a:off x="5364088" y="1692031"/>
            <a:ext cx="296069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2625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Newton explicou o fenômeno por meio do conceito de “estados de fácil reflexão” e “estados de fácil transmissão”.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44418"/>
            <a:ext cx="8849568" cy="28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490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Não utilizou conceitos de interferência (não existiam na época)</a:t>
            </a:r>
          </a:p>
          <a:p>
            <a:pPr algn="just"/>
            <a:r>
              <a:rPr lang="pt-BR" dirty="0" smtClean="0"/>
              <a:t>Não fez referência explícita à concepção corpuscular para a luz.</a:t>
            </a:r>
            <a:endParaRPr lang="pt-BR" dirty="0"/>
          </a:p>
        </p:txBody>
      </p:sp>
      <p:pic>
        <p:nvPicPr>
          <p:cNvPr id="15362" name="Picture 2" descr="http://www.colourmusic.info/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4005064"/>
            <a:ext cx="7757504" cy="23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47473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I: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Livro II</a:t>
            </a:r>
          </a:p>
          <a:p>
            <a:pPr marL="0" indent="0">
              <a:buNone/>
            </a:pPr>
            <a:r>
              <a:rPr lang="pt-BR" i="1" dirty="0" smtClean="0"/>
              <a:t>Proposição 7</a:t>
            </a:r>
          </a:p>
          <a:p>
            <a:pPr marL="0" indent="0" algn="just">
              <a:buNone/>
            </a:pPr>
            <a:r>
              <a:rPr lang="pt-BR" dirty="0" smtClean="0"/>
              <a:t>A grandeza das partes componentes dos corpos naturais pode ser conjeturada por suas cores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74465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I: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27784" y="1529378"/>
            <a:ext cx="3319243" cy="50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8578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B77E-B369-4912-A32A-285780F3989D}" type="slidenum">
              <a:rPr lang="pt-BR" smtClean="0"/>
              <a:pPr/>
              <a:t>46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50439"/>
          <a:stretch/>
        </p:blipFill>
        <p:spPr>
          <a:xfrm>
            <a:off x="148062" y="0"/>
            <a:ext cx="8964488" cy="67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16844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I: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Livro II</a:t>
            </a:r>
          </a:p>
          <a:p>
            <a:pPr marL="0" indent="0">
              <a:buNone/>
            </a:pPr>
            <a:r>
              <a:rPr lang="pt-BR" i="1" dirty="0" smtClean="0"/>
              <a:t>Proposição 12</a:t>
            </a:r>
          </a:p>
          <a:p>
            <a:pPr marL="0" indent="0" algn="just">
              <a:buNone/>
            </a:pPr>
            <a:r>
              <a:rPr lang="pt-BR" dirty="0" smtClean="0"/>
              <a:t>Todo raio de luz, em sua passagem através de qualquer superfície refratora, assume uma certa constituição ou estado transitório que ao longo da trajetória do raio retorna em intervalos iguais e faz com que em cada retorno o raio tenda a ser facilmente transmitido através da próxima superfície e, entre os retornos, a ser facilmente refletido por ela.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419869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I: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48</a:t>
            </a:fld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9907" y="2348880"/>
            <a:ext cx="844789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7348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1: Newton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6801" y="1772816"/>
            <a:ext cx="460851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Física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/>
              <a:t>Conceitos </a:t>
            </a:r>
            <a:r>
              <a:rPr lang="pt-BR" sz="2000" dirty="0" smtClean="0"/>
              <a:t>básicos de óptica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/>
              <a:t>Estudo de fenômenos não muito discutidos em abordagens tradicionais</a:t>
            </a:r>
            <a:endParaRPr lang="pt-BR" sz="20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112149" y="3711427"/>
            <a:ext cx="4608512" cy="16927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Natureza da Ciência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/>
              <a:t>Uso de hipóteses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/>
              <a:t>Teorias de pensadores famosos também podem se tornar obsoletas ou sequer utilizadas.</a:t>
            </a:r>
            <a:r>
              <a:rPr lang="pt-BR" sz="2000" dirty="0" smtClean="0"/>
              <a:t> </a:t>
            </a:r>
            <a:endParaRPr lang="pt-BR" sz="2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24" y="1628800"/>
            <a:ext cx="3201374" cy="4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45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História da Ciência?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3074" name="Picture 2" descr="http://www.gewina-studium.nl/index.php/studium/article/viewFile/9286/9675/1778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527304" cy="4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55976" y="1875052"/>
            <a:ext cx="4681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George </a:t>
            </a:r>
            <a:r>
              <a:rPr lang="pt-BR" sz="2400" dirty="0" err="1" smtClean="0"/>
              <a:t>Sarton</a:t>
            </a:r>
            <a:r>
              <a:rPr lang="pt-BR" sz="2400" dirty="0" smtClean="0"/>
              <a:t> (1884-1956)</a:t>
            </a:r>
          </a:p>
          <a:p>
            <a:pPr algn="ctr"/>
            <a:endParaRPr lang="pt-BR" sz="2400" dirty="0"/>
          </a:p>
          <a:p>
            <a:pPr algn="ctr"/>
            <a:endParaRPr lang="pt-BR" sz="2400" dirty="0" smtClean="0"/>
          </a:p>
          <a:p>
            <a:pPr algn="just"/>
            <a:r>
              <a:rPr lang="pt-BR" sz="2400" dirty="0" smtClean="0"/>
              <a:t>Criador da revista </a:t>
            </a:r>
            <a:r>
              <a:rPr lang="pt-BR" sz="2400" b="1" i="1" dirty="0" smtClean="0"/>
              <a:t>ISIS</a:t>
            </a:r>
            <a:r>
              <a:rPr lang="pt-BR" sz="2400" dirty="0" smtClean="0"/>
              <a:t>, até hoje um dos mais importantes periódicos sobre História da Ciência. </a:t>
            </a:r>
            <a:endParaRPr lang="pt-BR" sz="2400" dirty="0"/>
          </a:p>
        </p:txBody>
      </p:sp>
      <p:pic>
        <p:nvPicPr>
          <p:cNvPr id="3076" name="Picture 4" descr="http://www.yorku.ca/yfile/photos/20081010/ISISSept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88" y="4365104"/>
            <a:ext cx="1440783" cy="213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02626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</a:t>
            </a:r>
            <a:r>
              <a:rPr lang="pt-BR" dirty="0" smtClean="0"/>
              <a:t>I1</a:t>
            </a:r>
            <a:r>
              <a:rPr lang="pt-BR" dirty="0" smtClean="0"/>
              <a:t>: </a:t>
            </a:r>
            <a:r>
              <a:rPr lang="pt-BR" dirty="0" smtClean="0"/>
              <a:t>Young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50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Assunto escolhido: </a:t>
            </a:r>
            <a:r>
              <a:rPr lang="pt-BR" b="1" dirty="0" smtClean="0"/>
              <a:t>as ideias sobre luz e cores de </a:t>
            </a:r>
            <a:r>
              <a:rPr lang="pt-BR" b="1" dirty="0" smtClean="0"/>
              <a:t>Thomas Young.</a:t>
            </a:r>
            <a:endParaRPr lang="pt-BR" b="1" dirty="0" smtClean="0"/>
          </a:p>
          <a:p>
            <a:pPr algn="just"/>
            <a:endParaRPr lang="pt-BR" b="1" dirty="0"/>
          </a:p>
          <a:p>
            <a:pPr algn="just"/>
            <a:r>
              <a:rPr lang="pt-BR" dirty="0" smtClean="0"/>
              <a:t>Onde encontrar boas fontes sobre esse assunto?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Como prevenir uma abordagem simplista das ideias de </a:t>
            </a:r>
            <a:r>
              <a:rPr lang="pt-BR" dirty="0" smtClean="0"/>
              <a:t>Young?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6864120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II: Young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51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Fontes primárias</a:t>
            </a:r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dirty="0" smtClean="0"/>
              <a:t>Não há tradução completa de todos os trabalhos de Young (ainda...)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Edição especial da Revista Brasileira de Ensino de Física em comemoração ao Ano Internacional da Luz (2015)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Tradução completa do texto “Sobre a teoria de luz e cores” (1802).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82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II: Young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52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19392" cy="4495800"/>
          </a:xfrm>
        </p:spPr>
        <p:txBody>
          <a:bodyPr/>
          <a:lstStyle/>
          <a:p>
            <a:r>
              <a:rPr lang="pt-BR" dirty="0" smtClean="0"/>
              <a:t>Textos publicados nas </a:t>
            </a:r>
            <a:r>
              <a:rPr lang="pt-BR" i="1" dirty="0" err="1" smtClean="0"/>
              <a:t>Philosophical</a:t>
            </a:r>
            <a:r>
              <a:rPr lang="pt-BR" i="1" dirty="0" smtClean="0"/>
              <a:t> </a:t>
            </a:r>
            <a:r>
              <a:rPr lang="pt-BR" i="1" dirty="0" err="1" smtClean="0"/>
              <a:t>Transactions</a:t>
            </a:r>
            <a:r>
              <a:rPr lang="pt-BR" i="1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b="1" dirty="0" smtClean="0">
                <a:sym typeface="Wingdings" panose="05000000000000000000" pitchFamily="2" charset="2"/>
              </a:rPr>
              <a:t>todos disponíveis (domínio público)</a:t>
            </a:r>
          </a:p>
          <a:p>
            <a:endParaRPr lang="pt-BR" b="1" dirty="0">
              <a:sym typeface="Wingdings" panose="05000000000000000000" pitchFamily="2" charset="2"/>
            </a:endParaRPr>
          </a:p>
          <a:p>
            <a:r>
              <a:rPr lang="pt-BR" dirty="0" smtClean="0">
                <a:sym typeface="Wingdings" panose="05000000000000000000" pitchFamily="2" charset="2"/>
              </a:rPr>
              <a:t>Livros e outros artigos  </a:t>
            </a:r>
            <a:r>
              <a:rPr lang="pt-BR" b="1" dirty="0" smtClean="0">
                <a:sym typeface="Wingdings" panose="05000000000000000000" pitchFamily="2" charset="2"/>
              </a:rPr>
              <a:t>grande parte já está publicado (domínio público)</a:t>
            </a:r>
            <a:endParaRPr lang="pt-BR" dirty="0"/>
          </a:p>
        </p:txBody>
      </p:sp>
      <p:pic>
        <p:nvPicPr>
          <p:cNvPr id="2050" name="Picture 2" descr="https://s-media-cache-ak0.pinimg.com/736x/ba/9f/6e/ba9f6e711cd56a33501644ef652b52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26" y="1700808"/>
            <a:ext cx="3639222" cy="44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66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II: Young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53</a:t>
            </a:fld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94147" y="1546229"/>
            <a:ext cx="3323883" cy="50545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528903"/>
            <a:ext cx="3168352" cy="53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52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II: Young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54</a:t>
            </a:fld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1640" y="1628800"/>
            <a:ext cx="3085767" cy="501149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713303" y="334971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Trecho do </a:t>
            </a:r>
            <a:r>
              <a:rPr lang="pt-BR" sz="2400" b="1" dirty="0" err="1" smtClean="0"/>
              <a:t>Source</a:t>
            </a:r>
            <a:r>
              <a:rPr lang="pt-BR" sz="2400" b="1" dirty="0" smtClean="0"/>
              <a:t> Book</a:t>
            </a:r>
            <a:r>
              <a:rPr lang="pt-BR" sz="2400" dirty="0" smtClean="0"/>
              <a:t> contendo uma das descrições de Young sobre a </a:t>
            </a:r>
            <a:r>
              <a:rPr lang="pt-BR" sz="2400" i="1" dirty="0" smtClean="0"/>
              <a:t>lei da interferência.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99316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II: Young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55</a:t>
            </a:fld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1772816"/>
            <a:ext cx="8783537" cy="44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88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" y="226592"/>
            <a:ext cx="3801244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Exemplo II: Young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56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Fontes secundárias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i="1" dirty="0" smtClean="0"/>
              <a:t>Revista Brasileira de</a:t>
            </a:r>
          </a:p>
          <a:p>
            <a:pPr marL="0" indent="0">
              <a:buNone/>
            </a:pPr>
            <a:r>
              <a:rPr lang="pt-BR" i="1" dirty="0" smtClean="0"/>
              <a:t>Ensino de Física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dirty="0" smtClean="0"/>
              <a:t>“A teoria da luz de </a:t>
            </a:r>
          </a:p>
          <a:p>
            <a:pPr marL="0" indent="0">
              <a:buNone/>
            </a:pPr>
            <a:r>
              <a:rPr lang="pt-BR" dirty="0" smtClean="0"/>
              <a:t>Newton nos textos</a:t>
            </a:r>
          </a:p>
          <a:p>
            <a:pPr marL="0" indent="0">
              <a:buNone/>
            </a:pPr>
            <a:r>
              <a:rPr lang="pt-BR" dirty="0" smtClean="0"/>
              <a:t>de Young” (F.W.O. Silva)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66420"/>
            <a:ext cx="4860032" cy="622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32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3888432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Exemplo II: Young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57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Fontes secundárias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i="1" dirty="0" smtClean="0"/>
              <a:t>Caderno Brasileiro de </a:t>
            </a:r>
          </a:p>
          <a:p>
            <a:pPr marL="0" indent="0">
              <a:buNone/>
            </a:pPr>
            <a:r>
              <a:rPr lang="pt-BR" i="1" dirty="0" smtClean="0"/>
              <a:t>Ensino de Física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dirty="0" smtClean="0"/>
              <a:t>“A montagem de Young</a:t>
            </a:r>
          </a:p>
          <a:p>
            <a:pPr marL="0" indent="0">
              <a:buNone/>
            </a:pPr>
            <a:r>
              <a:rPr lang="pt-BR" dirty="0" smtClean="0"/>
              <a:t>no estudo da </a:t>
            </a:r>
            <a:r>
              <a:rPr lang="pt-BR" dirty="0" err="1" smtClean="0"/>
              <a:t>interferên</a:t>
            </a:r>
            <a:r>
              <a:rPr lang="pt-BR" dirty="0" smtClean="0"/>
              <a:t>-</a:t>
            </a:r>
          </a:p>
          <a:p>
            <a:pPr marL="0" indent="0">
              <a:buNone/>
            </a:pPr>
            <a:r>
              <a:rPr lang="pt-BR" dirty="0" smtClean="0"/>
              <a:t>cia, difração e coerência </a:t>
            </a:r>
          </a:p>
          <a:p>
            <a:pPr marL="0" indent="0">
              <a:buNone/>
            </a:pPr>
            <a:r>
              <a:rPr lang="pt-BR" dirty="0" smtClean="0"/>
              <a:t>de fontes luminosas”</a:t>
            </a:r>
          </a:p>
          <a:p>
            <a:pPr marL="0" indent="0">
              <a:buNone/>
            </a:pPr>
            <a:r>
              <a:rPr lang="pt-BR" dirty="0" smtClean="0"/>
              <a:t>(L.F.M. </a:t>
            </a:r>
            <a:r>
              <a:rPr lang="pt-BR" dirty="0" err="1" smtClean="0"/>
              <a:t>Braun</a:t>
            </a:r>
            <a:r>
              <a:rPr lang="pt-BR" dirty="0" smtClean="0"/>
              <a:t>; T. </a:t>
            </a:r>
            <a:r>
              <a:rPr lang="pt-BR" dirty="0" err="1" smtClean="0"/>
              <a:t>Braun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8398"/>
            <a:ext cx="4823729" cy="68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6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II: Young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58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Discussão da </a:t>
            </a:r>
            <a:r>
              <a:rPr lang="pt-BR" i="1" dirty="0" smtClean="0"/>
              <a:t>lei de interferência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83" y="2609047"/>
            <a:ext cx="6911329" cy="34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64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II: Young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59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Discussão da concepção ondulatória de Young</a:t>
            </a:r>
          </a:p>
          <a:p>
            <a:pPr lvl="2"/>
            <a:r>
              <a:rPr lang="pt-BR" dirty="0" smtClean="0"/>
              <a:t>Não se assemelha com a concepção atual</a:t>
            </a:r>
          </a:p>
          <a:p>
            <a:pPr lvl="2"/>
            <a:r>
              <a:rPr lang="pt-BR" dirty="0" smtClean="0"/>
              <a:t>Envolve diferentes conceitos de éter</a:t>
            </a:r>
          </a:p>
          <a:p>
            <a:pPr lvl="2"/>
            <a:r>
              <a:rPr lang="pt-BR" dirty="0" smtClean="0"/>
              <a:t>Não é uma “inimiga” da concepção corpuscular.</a:t>
            </a:r>
          </a:p>
          <a:p>
            <a:endParaRPr lang="pt-BR" dirty="0" smtClean="0"/>
          </a:p>
          <a:p>
            <a:r>
              <a:rPr lang="pt-BR" dirty="0" smtClean="0"/>
              <a:t>Interferência</a:t>
            </a:r>
            <a:endParaRPr lang="pt-BR" dirty="0"/>
          </a:p>
          <a:p>
            <a:pPr lvl="2"/>
            <a:r>
              <a:rPr lang="pt-BR" dirty="0" smtClean="0"/>
              <a:t>Talvez Young não tenha feito o experimento da fenda dupla</a:t>
            </a:r>
          </a:p>
          <a:p>
            <a:pPr lvl="2"/>
            <a:r>
              <a:rPr lang="pt-BR" dirty="0" smtClean="0"/>
              <a:t>Assumiu a lei como um </a:t>
            </a:r>
            <a:r>
              <a:rPr lang="pt-BR" i="1" dirty="0" smtClean="0"/>
              <a:t>princípio básico</a:t>
            </a:r>
            <a:r>
              <a:rPr lang="pt-BR" dirty="0" smtClean="0"/>
              <a:t>, independente de qual fosse a concepção para a luz escolhida.</a:t>
            </a:r>
            <a:endParaRPr lang="pt-BR" dirty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2716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História da Ciência?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Ao longo do século XX, a </a:t>
            </a:r>
            <a:r>
              <a:rPr lang="pt-BR" b="1" dirty="0" smtClean="0"/>
              <a:t>área de pesquisa “História da Ciência” (ou Historiografia da Ciência) </a:t>
            </a:r>
            <a:r>
              <a:rPr lang="pt-BR" dirty="0" smtClean="0"/>
              <a:t>passou por várias mudanças.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Permanência e destaque para diversas perspectivas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err="1" smtClean="0">
                <a:sym typeface="Wingdings" panose="05000000000000000000" pitchFamily="2" charset="2"/>
              </a:rPr>
              <a:t>internalista</a:t>
            </a:r>
            <a:r>
              <a:rPr lang="pt-BR" dirty="0" smtClean="0">
                <a:sym typeface="Wingdings" panose="05000000000000000000" pitchFamily="2" charset="2"/>
              </a:rPr>
              <a:t>, </a:t>
            </a:r>
            <a:r>
              <a:rPr lang="pt-BR" dirty="0" err="1" smtClean="0">
                <a:sym typeface="Wingdings" panose="05000000000000000000" pitchFamily="2" charset="2"/>
              </a:rPr>
              <a:t>externalista</a:t>
            </a:r>
            <a:r>
              <a:rPr lang="pt-BR" dirty="0" smtClean="0">
                <a:sym typeface="Wingdings" panose="05000000000000000000" pitchFamily="2" charset="2"/>
              </a:rPr>
              <a:t>, sociológica etc.</a:t>
            </a:r>
            <a:endParaRPr lang="pt-BR" dirty="0"/>
          </a:p>
        </p:txBody>
      </p:sp>
      <p:pic>
        <p:nvPicPr>
          <p:cNvPr id="1026" name="Picture 2" descr="http://www3.imperial.ac.uk/portal/pls/portallive/docs/1/41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6"/>
            <a:ext cx="2851071" cy="20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88004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II: Young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60</a:t>
            </a:fld>
            <a:endParaRPr lang="pt-BR"/>
          </a:p>
        </p:txBody>
      </p:sp>
      <p:pic>
        <p:nvPicPr>
          <p:cNvPr id="1026" name="Picture 2" descr="http://media-1.web.britannica.com/eb-media/01/19101-004-9B4E0B0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789164" cy="44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6801" y="1772816"/>
            <a:ext cx="4608512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Física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/>
              <a:t>Conceitos de óptica ondulatória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/>
              <a:t>Interação entre luz e matéria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6801" y="2996952"/>
            <a:ext cx="4608512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Natureza da Ciência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/>
              <a:t>Influência de conceitos não aceitos atualmente na construção de suas ideias (éter)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/>
              <a:t>Não desenvolveu sua teoria ondulatória pronta desde o início </a:t>
            </a:r>
            <a:r>
              <a:rPr lang="pt-BR" sz="2000" dirty="0" smtClean="0">
                <a:sym typeface="Wingdings" panose="05000000000000000000" pitchFamily="2" charset="2"/>
              </a:rPr>
              <a:t> processo de construção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>
                <a:sym typeface="Wingdings" panose="05000000000000000000" pitchFamily="2" charset="2"/>
              </a:rPr>
              <a:t>Sua teoria ondulatória não foi aceita prontamente  lhe faltavam pontos essenciais que eram cobertos pela teoria corpuscular da época.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281430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61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Trabalhar com História da Ciência requer </a:t>
            </a:r>
            <a:r>
              <a:rPr lang="pt-BR" b="1" dirty="0" smtClean="0"/>
              <a:t>estudo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não basta </a:t>
            </a:r>
            <a:r>
              <a:rPr lang="pt-BR" b="1" dirty="0" smtClean="0">
                <a:sym typeface="Wingdings" panose="05000000000000000000" pitchFamily="2" charset="2"/>
              </a:rPr>
              <a:t>ler</a:t>
            </a:r>
            <a:r>
              <a:rPr lang="pt-BR" dirty="0" smtClean="0">
                <a:sym typeface="Wingdings" panose="05000000000000000000" pitchFamily="2" charset="2"/>
              </a:rPr>
              <a:t>, é preciso </a:t>
            </a:r>
            <a:r>
              <a:rPr lang="pt-BR" b="1" dirty="0" smtClean="0">
                <a:sym typeface="Wingdings" panose="05000000000000000000" pitchFamily="2" charset="2"/>
              </a:rPr>
              <a:t>estudar!</a:t>
            </a:r>
            <a:endParaRPr lang="pt-BR" dirty="0" smtClean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pPr algn="just"/>
            <a:r>
              <a:rPr lang="pt-BR" dirty="0" smtClean="0">
                <a:sym typeface="Wingdings" panose="05000000000000000000" pitchFamily="2" charset="2"/>
              </a:rPr>
              <a:t>Além de encontrar boas fontes, é preciso refletir </a:t>
            </a:r>
            <a:r>
              <a:rPr lang="pt-BR" b="1" dirty="0" smtClean="0">
                <a:sym typeface="Wingdings" panose="05000000000000000000" pitchFamily="2" charset="2"/>
              </a:rPr>
              <a:t>muito </a:t>
            </a:r>
            <a:r>
              <a:rPr lang="pt-BR" dirty="0" smtClean="0">
                <a:sym typeface="Wingdings" panose="05000000000000000000" pitchFamily="2" charset="2"/>
              </a:rPr>
              <a:t>sobre como abordá-las em sala de aula.</a:t>
            </a:r>
            <a:endParaRPr lang="pt-B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8589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62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Hoje, no Brasil, há boas fontes em História da Ciência disponíveis em português.</a:t>
            </a:r>
          </a:p>
          <a:p>
            <a:pPr algn="just"/>
            <a:endParaRPr lang="pt-BR" dirty="0">
              <a:sym typeface="Wingdings" panose="05000000000000000000" pitchFamily="2" charset="2"/>
            </a:endParaRPr>
          </a:p>
          <a:p>
            <a:pPr algn="just"/>
            <a:r>
              <a:rPr lang="pt-BR" dirty="0" smtClean="0">
                <a:sym typeface="Wingdings" panose="05000000000000000000" pitchFamily="2" charset="2"/>
              </a:rPr>
              <a:t>Contudo, ainda há uma lacuna em textos originais sobre Eletromagnetismo e Termodinâmica, para citar apenas as áreas mais “clássicas”.</a:t>
            </a:r>
          </a:p>
          <a:p>
            <a:pPr algn="just"/>
            <a:endParaRPr lang="pt-BR" dirty="0">
              <a:sym typeface="Wingdings" panose="05000000000000000000" pitchFamily="2" charset="2"/>
            </a:endParaRPr>
          </a:p>
          <a:p>
            <a:pPr algn="just"/>
            <a:r>
              <a:rPr lang="pt-BR" dirty="0" smtClean="0">
                <a:sym typeface="Wingdings" panose="05000000000000000000" pitchFamily="2" charset="2"/>
              </a:rPr>
              <a:t>Há boas iniciativas e espera-se que elas continuem.</a:t>
            </a:r>
          </a:p>
          <a:p>
            <a:pPr algn="just"/>
            <a:endParaRPr lang="pt-BR" dirty="0">
              <a:sym typeface="Wingdings" panose="05000000000000000000" pitchFamily="2" charset="2"/>
            </a:endParaRPr>
          </a:p>
          <a:p>
            <a:pPr algn="just"/>
            <a:r>
              <a:rPr lang="pt-BR" dirty="0" smtClean="0">
                <a:sym typeface="Wingdings" panose="05000000000000000000" pitchFamily="2" charset="2"/>
              </a:rPr>
              <a:t>Contudo, é sempre bom lembrar que é importante buscar </a:t>
            </a:r>
            <a:r>
              <a:rPr lang="pt-BR" b="1" dirty="0" smtClean="0">
                <a:sym typeface="Wingdings" panose="05000000000000000000" pitchFamily="2" charset="2"/>
              </a:rPr>
              <a:t>boas fontes e estudar</a:t>
            </a:r>
            <a:r>
              <a:rPr lang="pt-BR" dirty="0" smtClean="0">
                <a:sym typeface="Wingdings" panose="05000000000000000000" pitchFamily="2" charset="2"/>
              </a:rPr>
              <a:t>, a fim de oferecer uma visão adequada da História da Ciência.</a:t>
            </a:r>
            <a:endParaRPr lang="pt-B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9187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8928992" cy="1037977"/>
          </a:xfrm>
        </p:spPr>
        <p:txBody>
          <a:bodyPr>
            <a:noAutofit/>
          </a:bodyPr>
          <a:lstStyle/>
          <a:p>
            <a:pPr algn="ctr"/>
            <a:r>
              <a:rPr lang="pt-BR" sz="80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ndalus" pitchFamily="18" charset="-78"/>
              </a:rPr>
              <a:t>OBRIGADO!</a:t>
            </a:r>
            <a:endParaRPr lang="pt-BR" sz="80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ndalus" pitchFamily="18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6632" y="4062507"/>
            <a:ext cx="6400800" cy="176006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Breno Arsioli Moura</a:t>
            </a:r>
          </a:p>
          <a:p>
            <a:pPr algn="ctr"/>
            <a:r>
              <a:rPr lang="pt-BR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Centro de Ciências Naturais e Humanas – CCNH</a:t>
            </a:r>
          </a:p>
          <a:p>
            <a:pPr algn="ctr"/>
            <a:r>
              <a:rPr lang="pt-BR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breno.moura@ufabc.edu.br</a:t>
            </a:r>
          </a:p>
          <a:p>
            <a:pPr algn="ctr"/>
            <a:r>
              <a:rPr lang="pt-BR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https://www.brenoam.com</a:t>
            </a:r>
          </a:p>
        </p:txBody>
      </p:sp>
      <p:pic>
        <p:nvPicPr>
          <p:cNvPr id="1028" name="Picture 4" descr="http://ccnh.ufabc.edu.br/logo_ccn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14396" r="3399" b="17800"/>
          <a:stretch/>
        </p:blipFill>
        <p:spPr bwMode="auto">
          <a:xfrm>
            <a:off x="107504" y="6085211"/>
            <a:ext cx="1152128" cy="6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Voltaire_Philosop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46558"/>
            <a:ext cx="1133707" cy="1726458"/>
          </a:xfrm>
          <a:prstGeom prst="rect">
            <a:avLst/>
          </a:prstGeom>
        </p:spPr>
      </p:pic>
      <p:pic>
        <p:nvPicPr>
          <p:cNvPr id="7" name="Imagem 6" descr="180px-Newton_of_William_Stukele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516" y="2003224"/>
            <a:ext cx="1249648" cy="17703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00" y="2195905"/>
            <a:ext cx="1567064" cy="1673357"/>
          </a:xfrm>
          <a:prstGeom prst="rect">
            <a:avLst/>
          </a:prstGeom>
        </p:spPr>
      </p:pic>
      <p:pic>
        <p:nvPicPr>
          <p:cNvPr id="8" name="Imagem 7" descr="ii_hooke_flea_390w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692216"/>
            <a:ext cx="1488681" cy="10764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80951"/>
            <a:ext cx="1225154" cy="1692216"/>
          </a:xfrm>
          <a:prstGeom prst="rect">
            <a:avLst/>
          </a:prstGeom>
        </p:spPr>
      </p:pic>
      <p:pic>
        <p:nvPicPr>
          <p:cNvPr id="1030" name="Picture 6" descr="http://upload.wikimedia.org/wikipedia/commons/b/b6/Logo_UFAB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085210"/>
            <a:ext cx="748049" cy="6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528393" y="6023112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II Escola Brasileira de Ensino de Física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26 a 30 de Outubro de 2015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Universidade Federal do ABC – UFABC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19" y="1912113"/>
            <a:ext cx="1453077" cy="194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8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História da Ciência?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Mudança de uma visão essencialmente </a:t>
            </a:r>
            <a:r>
              <a:rPr lang="pt-BR" b="1" dirty="0" smtClean="0"/>
              <a:t>eurocêntrica</a:t>
            </a:r>
            <a:r>
              <a:rPr lang="pt-BR" dirty="0" smtClean="0"/>
              <a:t> para uma mais </a:t>
            </a:r>
            <a:r>
              <a:rPr lang="pt-BR" b="1" dirty="0" smtClean="0"/>
              <a:t>global</a:t>
            </a:r>
            <a:r>
              <a:rPr lang="pt-BR" dirty="0" smtClean="0"/>
              <a:t>, ao longo das últimas décadas.</a:t>
            </a:r>
            <a:endParaRPr lang="pt-BR" dirty="0"/>
          </a:p>
        </p:txBody>
      </p:sp>
      <p:pic>
        <p:nvPicPr>
          <p:cNvPr id="2050" name="Picture 2" descr="http://bufib.de/wp-content/uploads/2014/05/Islamic-Civilization-Paintings-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63" y="3356992"/>
            <a:ext cx="4492970" cy="33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203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História da Ciência?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Mudança de uma perspectiva idealizada dos cientistas (filósofos naturais) para uma visão mais crítica, menos enviesada.</a:t>
            </a:r>
            <a:endParaRPr lang="pt-BR" dirty="0"/>
          </a:p>
        </p:txBody>
      </p:sp>
      <p:pic>
        <p:nvPicPr>
          <p:cNvPr id="3074" name="Picture 2" descr="http://www.world-mysteries.com/newton_manuscript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5137845" cy="265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3/39/GodfreyKneller-IsaacNewton-1689.jpg/252px-GodfreyKneller-IsaacNewton-1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12236"/>
            <a:ext cx="2079927" cy="28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2648" y="6292334"/>
            <a:ext cx="836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Descoberta e estudo de manuscritos alquímicos de Newton a partir da década de 1930.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27849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História da Ciência?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7B6B77E-B369-4912-A32A-285780F3989D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u="sng" dirty="0" smtClean="0">
                <a:solidFill>
                  <a:schemeClr val="accent4">
                    <a:lumMod val="75000"/>
                  </a:schemeClr>
                </a:solidFill>
              </a:rPr>
              <a:t>ATUALMENTE</a:t>
            </a:r>
          </a:p>
          <a:p>
            <a:pPr marL="0" indent="0" algn="ctr">
              <a:buNone/>
            </a:pPr>
            <a:endParaRPr lang="pt-BR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pt-BR" dirty="0" smtClean="0"/>
              <a:t>Área de pesquisa altamente estruturada.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Trabalha com metodologias próprias, embora guarde semelhança com a pesquisa em História (geral).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Os historiadores da ciência são profissionais que se dedicam anos a seus temas de pesquisa.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79667813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TM03457515[[fn=Exibir]]</Template>
  <TotalTime>5791</TotalTime>
  <Words>1671</Words>
  <Application>Microsoft Office PowerPoint</Application>
  <PresentationFormat>Apresentação na tela (4:3)</PresentationFormat>
  <Paragraphs>313</Paragraphs>
  <Slides>63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70" baseType="lpstr">
      <vt:lpstr>Arial</vt:lpstr>
      <vt:lpstr>Wingdings 2</vt:lpstr>
      <vt:lpstr>Gill Sans MT</vt:lpstr>
      <vt:lpstr>Andalus</vt:lpstr>
      <vt:lpstr>Calibri</vt:lpstr>
      <vt:lpstr>Wingdings</vt:lpstr>
      <vt:lpstr>Mediano</vt:lpstr>
      <vt:lpstr>Onde encontrar boas fontes  em História da Ciência?</vt:lpstr>
      <vt:lpstr>Sumário</vt:lpstr>
      <vt:lpstr>O que é História da Ciência</vt:lpstr>
      <vt:lpstr>O que é História da Ciência?</vt:lpstr>
      <vt:lpstr>O que é História da Ciência?</vt:lpstr>
      <vt:lpstr>O que é História da Ciência?</vt:lpstr>
      <vt:lpstr>O que é História da Ciência?</vt:lpstr>
      <vt:lpstr>O que é História da Ciência?</vt:lpstr>
      <vt:lpstr>O que é História da Ciência?</vt:lpstr>
      <vt:lpstr>As fontes em História da Ciência</vt:lpstr>
      <vt:lpstr>Fontes primárias</vt:lpstr>
      <vt:lpstr>Fontes primárias</vt:lpstr>
      <vt:lpstr>Fontes secundárias</vt:lpstr>
      <vt:lpstr>Fontes secundárias</vt:lpstr>
      <vt:lpstr>Fontes secundárias</vt:lpstr>
      <vt:lpstr>Fontes secundárias</vt:lpstr>
      <vt:lpstr>Fontes secundárias</vt:lpstr>
      <vt:lpstr>Fontes secundárias</vt:lpstr>
      <vt:lpstr>Fontes secundárias</vt:lpstr>
      <vt:lpstr>Fontes terciárias</vt:lpstr>
      <vt:lpstr>Fontes terciárias</vt:lpstr>
      <vt:lpstr>Outras fontes</vt:lpstr>
      <vt:lpstr>Outras fontes</vt:lpstr>
      <vt:lpstr>Outras fontes</vt:lpstr>
      <vt:lpstr>Outras fontes</vt:lpstr>
      <vt:lpstr>Outras fontes</vt:lpstr>
      <vt:lpstr>Outras fontes</vt:lpstr>
      <vt:lpstr>Outras fontes</vt:lpstr>
      <vt:lpstr>Outras fontes</vt:lpstr>
      <vt:lpstr>Outras fontes</vt:lpstr>
      <vt:lpstr>Natureza da luz</vt:lpstr>
      <vt:lpstr>Natureza da luz</vt:lpstr>
      <vt:lpstr>Exemplo 1: Newton</vt:lpstr>
      <vt:lpstr>Exemplo 1: Newton</vt:lpstr>
      <vt:lpstr>Exemplo 1: Newton</vt:lpstr>
      <vt:lpstr>Exemplo 1: Newton</vt:lpstr>
      <vt:lpstr>Exemplo 1: Newton</vt:lpstr>
      <vt:lpstr>Exemplo 1: Newton</vt:lpstr>
      <vt:lpstr>Exemplo 1: Newton</vt:lpstr>
      <vt:lpstr>Exemplo 1: Newton</vt:lpstr>
      <vt:lpstr>Exemplo 1: Newton</vt:lpstr>
      <vt:lpstr>Exemplo 1: Newton</vt:lpstr>
      <vt:lpstr>Exemplo 1: Newton</vt:lpstr>
      <vt:lpstr>Exemplo I: Newton</vt:lpstr>
      <vt:lpstr>Exemplo I: Newton</vt:lpstr>
      <vt:lpstr>Apresentação do PowerPoint</vt:lpstr>
      <vt:lpstr>Exemplo I: Newton</vt:lpstr>
      <vt:lpstr>Exemplo I: Newton</vt:lpstr>
      <vt:lpstr>Exemplo 1: Newton</vt:lpstr>
      <vt:lpstr>Exemplo I1: Young</vt:lpstr>
      <vt:lpstr>Exemplo II: Young</vt:lpstr>
      <vt:lpstr>Exemplo II: Young</vt:lpstr>
      <vt:lpstr>Exemplo II: Young</vt:lpstr>
      <vt:lpstr>Exemplo II: Young</vt:lpstr>
      <vt:lpstr>Exemplo II: Young</vt:lpstr>
      <vt:lpstr>Exemplo II: Young</vt:lpstr>
      <vt:lpstr>Exemplo II: Young</vt:lpstr>
      <vt:lpstr>Exemplo II: Young</vt:lpstr>
      <vt:lpstr>Exemplo II: Young</vt:lpstr>
      <vt:lpstr>Exemplo II: Young</vt:lpstr>
      <vt:lpstr>Desafios</vt:lpstr>
      <vt:lpstr>Desafios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HCE</dc:title>
  <dc:creator>Breno Arsioli Moura</dc:creator>
  <cp:keywords>UFABC</cp:keywords>
  <cp:lastModifiedBy>Conta da Microsoft</cp:lastModifiedBy>
  <cp:revision>302</cp:revision>
  <dcterms:created xsi:type="dcterms:W3CDTF">2010-08-05T17:40:47Z</dcterms:created>
  <dcterms:modified xsi:type="dcterms:W3CDTF">2015-10-27T16:09:42Z</dcterms:modified>
  <cp:contentStatus/>
</cp:coreProperties>
</file>